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2"/>
  </p:notesMasterIdLst>
  <p:sldIdLst>
    <p:sldId id="256" r:id="rId2"/>
    <p:sldId id="272" r:id="rId3"/>
    <p:sldId id="258" r:id="rId4"/>
    <p:sldId id="269" r:id="rId5"/>
    <p:sldId id="266" r:id="rId6"/>
    <p:sldId id="267" r:id="rId7"/>
    <p:sldId id="271" r:id="rId8"/>
    <p:sldId id="268" r:id="rId9"/>
    <p:sldId id="270" r:id="rId10"/>
    <p:sldId id="26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C6D"/>
    <a:srgbClr val="FEF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 snapToGrid="0">
      <p:cViewPr varScale="1">
        <p:scale>
          <a:sx n="124" d="100"/>
          <a:sy n="124" d="100"/>
        </p:scale>
        <p:origin x="74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2570c74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2570c749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d2570c749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working-age population the poverty rate is at 18% compared to 35% for people with disabilities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who is employed is someone who works at least one hour per week;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who is unemployed is a person who is not employed but wishes to start employment;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who is under-employed is an employed person who wishes to and can work more hours or/and is working with tasks where their abilities and qualifications are above what the task requires;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who is out-of-employment is a person who is aged 16-64, but for some reason is outside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 through e.g., studies of early retirement.</a:t>
            </a:r>
            <a:r>
              <a:rPr lang="en-GB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3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 2">
  <p:cSld name="17_Title slide 2">
    <p:bg>
      <p:bgPr>
        <a:solidFill>
          <a:srgbClr val="002D6D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4000" y="324462"/>
            <a:ext cx="1899866" cy="487576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491918" y="1840425"/>
            <a:ext cx="8160300" cy="6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491919" y="2619494"/>
            <a:ext cx="81603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  <a:defRPr/>
            </a:lvl2pPr>
            <a:lvl3pPr marL="1371600" lvl="2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■"/>
              <a:defRPr/>
            </a:lvl3pPr>
            <a:lvl4pPr marL="1828800" lvl="3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  <a:defRPr/>
            </a:lvl4pPr>
            <a:lvl5pPr marL="2286000" lvl="4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  <a:defRPr/>
            </a:lvl5pPr>
            <a:lvl6pPr marL="2743200" lvl="5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■"/>
              <a:defRPr/>
            </a:lvl6pPr>
            <a:lvl7pPr marL="3200400" lvl="6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  <a:defRPr/>
            </a:lvl7pPr>
            <a:lvl8pPr marL="3657600" lvl="7" indent="-28575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  <a:defRPr/>
            </a:lvl8pPr>
            <a:lvl9pPr marL="4114800" lvl="8" indent="-28575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/>
          <p:nvPr/>
        </p:nvSpPr>
        <p:spPr>
          <a:xfrm>
            <a:off x="906816" y="4544915"/>
            <a:ext cx="1116900" cy="1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@LondonMetUni</a:t>
            </a:r>
            <a:endParaRPr sz="700"/>
          </a:p>
        </p:txBody>
      </p:sp>
      <p:sp>
        <p:nvSpPr>
          <p:cNvPr id="55" name="Google Shape;55;p13"/>
          <p:cNvSpPr txBox="1"/>
          <p:nvPr/>
        </p:nvSpPr>
        <p:spPr>
          <a:xfrm>
            <a:off x="430425" y="4385883"/>
            <a:ext cx="1080300" cy="1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londonmet.ac.uk</a:t>
            </a:r>
            <a:endParaRPr sz="70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979" y="4588135"/>
            <a:ext cx="126612" cy="126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502" y="4588135"/>
            <a:ext cx="126612" cy="126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0492" y="4588135"/>
            <a:ext cx="135395" cy="135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1629623"/>
            <a:ext cx="8520600" cy="11675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012C6D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128318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bg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973655"/>
            <a:ext cx="8520600" cy="25952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solidFill>
                  <a:schemeClr val="bg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" name="Google Shape;51;p13">
            <a:extLst>
              <a:ext uri="{FF2B5EF4-FFF2-40B4-BE49-F238E27FC236}">
                <a16:creationId xmlns:a16="http://schemas.microsoft.com/office/drawing/2014/main" id="{C314A249-AAAC-616D-2571-832F54D18D2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324000" y="324462"/>
            <a:ext cx="1899866" cy="487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99728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" name="Google Shape;7;p1">
            <a:extLst>
              <a:ext uri="{FF2B5EF4-FFF2-40B4-BE49-F238E27FC236}">
                <a16:creationId xmlns:a16="http://schemas.microsoft.com/office/drawing/2014/main" id="{F091C4F7-8D3E-59D6-23AE-468D869C72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1700" y="1837853"/>
            <a:ext cx="8520600" cy="2731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99400" y="116549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837853"/>
            <a:ext cx="8520600" cy="2731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" name="Google Shape;63;p14">
            <a:extLst>
              <a:ext uri="{FF2B5EF4-FFF2-40B4-BE49-F238E27FC236}">
                <a16:creationId xmlns:a16="http://schemas.microsoft.com/office/drawing/2014/main" id="{9E674A22-C0D3-0B96-F8A8-F8D6E07B43E6}"/>
              </a:ext>
            </a:extLst>
          </p:cNvPr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324000" y="323950"/>
            <a:ext cx="1899571" cy="488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48" r:id="rId2"/>
    <p:sldLayoutId id="2147483650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.nyby@londonmet.ac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91913" y="1840431"/>
            <a:ext cx="8652000" cy="634200"/>
          </a:xfrm>
          <a:prstGeom prst="rect">
            <a:avLst/>
          </a:prstGeom>
        </p:spPr>
        <p:txBody>
          <a:bodyPr spcFirstLastPara="1" wrap="square" lIns="45700" tIns="22850" rIns="45700" bIns="22850" anchor="ctr" anchorCtr="0">
            <a:noAutofit/>
          </a:bodyPr>
          <a:lstStyle/>
          <a:p>
            <a:r>
              <a:rPr lang="en-GB" dirty="0"/>
              <a:t>Understanding the barriers and the possibilities</a:t>
            </a:r>
            <a:endParaRPr lang="en-US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59872" y="2469943"/>
            <a:ext cx="8160300" cy="441300"/>
          </a:xfrm>
          <a:prstGeom prst="rect">
            <a:avLst/>
          </a:prstGeom>
        </p:spPr>
        <p:txBody>
          <a:bodyPr spcFirstLastPara="1" wrap="square" lIns="45700" tIns="22850" rIns="45700" bIns="22850" anchor="t" anchorCtr="0">
            <a:noAutofit/>
          </a:bodyPr>
          <a:lstStyle/>
          <a:p>
            <a:pPr marL="0" indent="0"/>
            <a:r>
              <a:rPr lang="en-GB" sz="2000" dirty="0"/>
              <a:t>A study of people with disabilities and their lived experience of the labour market</a:t>
            </a:r>
            <a:endParaRPr lang="en-US" sz="2000" dirty="0"/>
          </a:p>
          <a:p>
            <a:pPr marL="0" indent="0">
              <a:spcBef>
                <a:spcPts val="1200"/>
              </a:spcBef>
            </a:pPr>
            <a:r>
              <a:rPr lang="en-GB" sz="1200"/>
              <a:t>Dr Josefine Nyby</a:t>
            </a:r>
            <a:endParaRPr lang="en-GB" sz="1200" dirty="0"/>
          </a:p>
          <a:p>
            <a:pPr marL="0" indent="0">
              <a:spcBef>
                <a:spcPts val="1200"/>
              </a:spcBef>
            </a:pPr>
            <a:r>
              <a:rPr lang="en-GB" sz="1200"/>
              <a:t>Dr Jane Lewis</a:t>
            </a:r>
            <a:endParaRPr lang="en-GB" sz="1200" dirty="0"/>
          </a:p>
          <a:p>
            <a:pPr marL="0" indent="0">
              <a:spcBef>
                <a:spcPts val="1200"/>
              </a:spcBef>
            </a:pPr>
            <a:r>
              <a:rPr lang="en-GB" sz="1200" dirty="0"/>
              <a:t>Dr Sandra Fernando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2D9EF-4C51-020C-3C24-382EB0B5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Thank you for your attention!</a:t>
            </a:r>
            <a:br>
              <a:rPr lang="en-US" dirty="0"/>
            </a:br>
            <a:r>
              <a:rPr lang="en-US" dirty="0"/>
              <a:t>Comments are most welcome.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DAEA8-B1B5-CACE-E95A-F77B546EB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496312"/>
            <a:ext cx="8520600" cy="2072562"/>
          </a:xfrm>
        </p:spPr>
        <p:txBody>
          <a:bodyPr/>
          <a:lstStyle/>
          <a:p>
            <a:r>
              <a:rPr lang="en-US" dirty="0"/>
              <a:t>Dr Josefine </a:t>
            </a:r>
            <a:r>
              <a:rPr lang="en-US" dirty="0" err="1"/>
              <a:t>Nyby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j.nyby@londonmet.ac.uk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r>
              <a:rPr lang="en-US" dirty="0"/>
              <a:t>Dr Jane Lewis</a:t>
            </a:r>
          </a:p>
          <a:p>
            <a:r>
              <a:rPr lang="en-US" dirty="0"/>
              <a:t>Dr Sandra Fernando</a:t>
            </a:r>
          </a:p>
        </p:txBody>
      </p:sp>
    </p:spTree>
    <p:extLst>
      <p:ext uri="{BB962C8B-B14F-4D97-AF65-F5344CB8AC3E}">
        <p14:creationId xmlns:p14="http://schemas.microsoft.com/office/powerpoint/2010/main" val="116089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2925-7881-AB4B-4659-5DE9FFBC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F8E5-1F47-B067-793B-6B1B4F839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Background: UK context</a:t>
            </a:r>
          </a:p>
          <a:p>
            <a:r>
              <a:rPr lang="en-US" dirty="0"/>
              <a:t>Aim of the project</a:t>
            </a:r>
          </a:p>
          <a:p>
            <a:r>
              <a:rPr lang="en-US" dirty="0"/>
              <a:t>Methodology (comments particularly welcome here)</a:t>
            </a:r>
          </a:p>
          <a:p>
            <a:r>
              <a:rPr lang="en-US" dirty="0"/>
              <a:t>Findings (quant and qual)</a:t>
            </a:r>
          </a:p>
          <a:p>
            <a:r>
              <a:rPr lang="en-US" dirty="0"/>
              <a:t>Discussion (comments particularly welcome 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2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ED43-702D-38AE-3674-B17B86010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Background: UK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A81C-657F-61F3-4286-26ABB003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158" y="1816488"/>
            <a:ext cx="8520600" cy="273102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To decrease the disability employment gap has been on the UK political agenda since 2017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Equality Act 2010 </a:t>
            </a: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+mj-lt"/>
              </a:rPr>
              <a:t>Physical or mental impairment that has a ‘substantial’ and ‘long-term’ negative effect on the ability to do normal daily activities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</a:rPr>
              <a:t>Public sector equality duty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j-lt"/>
              </a:rPr>
              <a:t>Employer: Reasonable adjustments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Yet</a:t>
            </a:r>
            <a:r>
              <a:rPr lang="en-US" dirty="0">
                <a:solidFill>
                  <a:schemeClr val="tx1"/>
                </a:solidFill>
              </a:rPr>
              <a:t>, people with disabilities are disproportionately affected by </a:t>
            </a:r>
            <a:r>
              <a:rPr lang="en-US" b="1" dirty="0">
                <a:solidFill>
                  <a:schemeClr val="tx1"/>
                </a:solidFill>
              </a:rPr>
              <a:t>poverty</a:t>
            </a:r>
            <a:r>
              <a:rPr lang="en-US" dirty="0">
                <a:solidFill>
                  <a:schemeClr val="tx1"/>
                </a:solidFill>
              </a:rPr>
              <a:t>, combined </a:t>
            </a:r>
            <a:r>
              <a:rPr lang="en-US" b="1" dirty="0">
                <a:solidFill>
                  <a:schemeClr val="tx1"/>
                </a:solidFill>
              </a:rPr>
              <a:t>lower employment rates</a:t>
            </a:r>
            <a:r>
              <a:rPr lang="en-US" dirty="0">
                <a:solidFill>
                  <a:schemeClr val="tx1"/>
                </a:solidFill>
              </a:rPr>
              <a:t>, higher </a:t>
            </a:r>
            <a:r>
              <a:rPr lang="en-US" b="1" dirty="0">
                <a:solidFill>
                  <a:schemeClr val="tx1"/>
                </a:solidFill>
              </a:rPr>
              <a:t>under-employment and out-of-employment rates </a:t>
            </a:r>
            <a:r>
              <a:rPr lang="en-US" dirty="0">
                <a:solidFill>
                  <a:schemeClr val="tx1"/>
                </a:solidFill>
              </a:rPr>
              <a:t>and lower </a:t>
            </a:r>
            <a:r>
              <a:rPr lang="en-US" b="1" dirty="0">
                <a:solidFill>
                  <a:schemeClr val="tx1"/>
                </a:solidFill>
              </a:rPr>
              <a:t>educational attainment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7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A0F5-9C6D-1082-C2E3-AF98B78D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Aim of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99DD3-89D1-A935-90D0-639B102F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Collaboration between researchers at LMU and a Borough in London (Borough X or Council X)</a:t>
            </a:r>
          </a:p>
          <a:p>
            <a:r>
              <a:rPr lang="en-US" sz="1600" dirty="0">
                <a:solidFill>
                  <a:schemeClr val="tx1"/>
                </a:solidFill>
              </a:rPr>
              <a:t>As in line with EA (2010) councils can set up employment support services and various schemes, and Council X was interested in knowing what works and what does no</a:t>
            </a:r>
          </a:p>
          <a:p>
            <a:pPr marL="11430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To get a better understanding of people with disabilities and their lived experience of the </a:t>
            </a:r>
            <a:r>
              <a:rPr lang="en-US" sz="1600" dirty="0" err="1">
                <a:solidFill>
                  <a:schemeClr val="tx1"/>
                </a:solidFill>
              </a:rPr>
              <a:t>labour</a:t>
            </a:r>
            <a:r>
              <a:rPr lang="en-US" sz="1600" dirty="0">
                <a:solidFill>
                  <a:schemeClr val="tx1"/>
                </a:solidFill>
              </a:rPr>
              <a:t> market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To present policy suggestions for improving </a:t>
            </a:r>
            <a:r>
              <a:rPr lang="en-US" sz="1600" dirty="0" err="1">
                <a:solidFill>
                  <a:schemeClr val="tx1"/>
                </a:solidFill>
              </a:rPr>
              <a:t>labour</a:t>
            </a:r>
            <a:r>
              <a:rPr lang="en-US" sz="1600" dirty="0">
                <a:solidFill>
                  <a:schemeClr val="tx1"/>
                </a:solidFill>
              </a:rPr>
              <a:t> market participation and services based on the evidence collected</a:t>
            </a:r>
          </a:p>
        </p:txBody>
      </p:sp>
    </p:spTree>
    <p:extLst>
      <p:ext uri="{BB962C8B-B14F-4D97-AF65-F5344CB8AC3E}">
        <p14:creationId xmlns:p14="http://schemas.microsoft.com/office/powerpoint/2010/main" val="145635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42E0E-B372-8A45-1A8A-DC82E088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CC617-3B9F-1EAA-CF7C-AF5512435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00" y="1569986"/>
            <a:ext cx="8520600" cy="3157462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beyond the homogenous ‘disabled’ category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data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localised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data provided by Council X, official local and national statistics)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 data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focus group interviews with five ‘sub-groups’ of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PwD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Residents with learning disabilities (2 women, 4 men)</a:t>
            </a: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Residents with mental health problems (6 women)</a:t>
            </a: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Deaf residents (8 women, 4 men)</a:t>
            </a: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Residents with visual impairments (1 woman, 3 men)</a:t>
            </a:r>
          </a:p>
          <a:p>
            <a:pPr lvl="1"/>
            <a:r>
              <a:rPr lang="en-GB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Residents with physical disabilities (4 women, 2 men)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 particularly welcome: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framework: still a work in progress, but SIP a possibility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Analysis: thematic analysis</a:t>
            </a:r>
          </a:p>
        </p:txBody>
      </p:sp>
    </p:spTree>
    <p:extLst>
      <p:ext uri="{BB962C8B-B14F-4D97-AF65-F5344CB8AC3E}">
        <p14:creationId xmlns:p14="http://schemas.microsoft.com/office/powerpoint/2010/main" val="67081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3C4EC-AFE7-C8FB-D5C0-89FCDCBD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Findings: quantitative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671F95A-EDAE-1B2B-9C5A-2470F5ABC1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3418" y="1569986"/>
            <a:ext cx="5299757" cy="3378997"/>
          </a:xfrm>
        </p:spPr>
      </p:pic>
    </p:spTree>
    <p:extLst>
      <p:ext uri="{BB962C8B-B14F-4D97-AF65-F5344CB8AC3E}">
        <p14:creationId xmlns:p14="http://schemas.microsoft.com/office/powerpoint/2010/main" val="367236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4056-B495-3BAD-70D2-CF64E6DC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B9E1ED-8F0F-4E8F-0F25-98BC2A8D54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648" y="1392865"/>
            <a:ext cx="6601940" cy="3409876"/>
          </a:xfrm>
        </p:spPr>
      </p:pic>
    </p:spTree>
    <p:extLst>
      <p:ext uri="{BB962C8B-B14F-4D97-AF65-F5344CB8AC3E}">
        <p14:creationId xmlns:p14="http://schemas.microsoft.com/office/powerpoint/2010/main" val="98960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756E-E1A5-BD2C-3EA6-983C874E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Findings: qualitative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66BE3-CEED-F08A-A770-9F0760697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Common for all focus groups: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Overwhelming majority were unemployed or under-employed, but incredible willing to work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Discrimination and prejudice (already in the recruitment process)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Complex and multiple health conditions (particularly mental health)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Intersectionality (age, gender, ethnicity) key part in the experiences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Particular findings (selection)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Learning disabilities: phone interviews a barrier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Blind/partially sighted: online application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Deafness: misunderstanding of their cognitive abilities and fire alarms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Mental health: misunderstanding of mental health</a:t>
            </a:r>
          </a:p>
        </p:txBody>
      </p:sp>
    </p:spTree>
    <p:extLst>
      <p:ext uri="{BB962C8B-B14F-4D97-AF65-F5344CB8AC3E}">
        <p14:creationId xmlns:p14="http://schemas.microsoft.com/office/powerpoint/2010/main" val="21558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F4F5-1D14-D4A8-8AC1-A241B518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E85FE-B350-57BA-2180-F543BD3ED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London context – relevance for national or international policy-making?</a:t>
            </a:r>
          </a:p>
          <a:p>
            <a:r>
              <a:rPr lang="en-US" dirty="0">
                <a:solidFill>
                  <a:schemeClr val="tx1"/>
                </a:solidFill>
              </a:rPr>
              <a:t>Small sample (qualitative) – reliability?</a:t>
            </a:r>
          </a:p>
          <a:p>
            <a:r>
              <a:rPr lang="en-US" dirty="0">
                <a:solidFill>
                  <a:schemeClr val="tx1"/>
                </a:solidFill>
              </a:rPr>
              <a:t>Advice on turning policy research into research papers?</a:t>
            </a:r>
          </a:p>
          <a:p>
            <a:r>
              <a:rPr lang="en-US" dirty="0">
                <a:solidFill>
                  <a:schemeClr val="tx1"/>
                </a:solidFill>
              </a:rPr>
              <a:t>Methodological paper?</a:t>
            </a:r>
          </a:p>
          <a:p>
            <a:r>
              <a:rPr lang="en-US" dirty="0">
                <a:solidFill>
                  <a:schemeClr val="tx1"/>
                </a:solidFill>
              </a:rPr>
              <a:t>Two papers instead of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96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Met" id="{A6EC2DF2-0591-2446-8F42-4FB7D3F57A98}" vid="{41239AB0-4522-414B-8385-03CC1160FFD5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622</Words>
  <Application>Microsoft Macintosh PowerPoint</Application>
  <PresentationFormat>On-screen Show (16:9)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Simple Light</vt:lpstr>
      <vt:lpstr>Understanding the barriers and the possibilities</vt:lpstr>
      <vt:lpstr>Overview of the presentation</vt:lpstr>
      <vt:lpstr>Background: UK context</vt:lpstr>
      <vt:lpstr>Aim of the project</vt:lpstr>
      <vt:lpstr>Methodology</vt:lpstr>
      <vt:lpstr>Findings: quantitative </vt:lpstr>
      <vt:lpstr>Cont.</vt:lpstr>
      <vt:lpstr>Findings: qualitative</vt:lpstr>
      <vt:lpstr>Discussion</vt:lpstr>
      <vt:lpstr>Thank you for your attention! Comments are most welcome.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your PhD | Getting a Job</dc:title>
  <cp:lastModifiedBy>Sandra Fernando</cp:lastModifiedBy>
  <cp:revision>27</cp:revision>
  <dcterms:modified xsi:type="dcterms:W3CDTF">2024-01-06T20:49:54Z</dcterms:modified>
</cp:coreProperties>
</file>