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7" r:id="rId3"/>
    <p:sldId id="278" r:id="rId4"/>
    <p:sldId id="314" r:id="rId5"/>
    <p:sldId id="310" r:id="rId6"/>
    <p:sldId id="319" r:id="rId7"/>
    <p:sldId id="298" r:id="rId8"/>
    <p:sldId id="309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79"/>
    <p:restoredTop sz="95915"/>
  </p:normalViewPr>
  <p:slideViewPr>
    <p:cSldViewPr snapToGrid="0">
      <p:cViewPr varScale="1">
        <p:scale>
          <a:sx n="63" d="100"/>
          <a:sy n="63" d="100"/>
        </p:scale>
        <p:origin x="5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4F47C-3715-0941-95B4-B41B0635F81B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053A8-0F0B-7049-B764-552824B650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195" y="644525"/>
            <a:ext cx="10079990" cy="1546225"/>
          </a:xfrm>
        </p:spPr>
        <p:txBody>
          <a:bodyPr>
            <a:noAutofit/>
          </a:bodyPr>
          <a:lstStyle/>
          <a:p>
            <a:r>
              <a:rPr lang="en-GB" sz="3600" b="1" i="0" dirty="0">
                <a:solidFill>
                  <a:srgbClr val="4D4D4D"/>
                </a:solidFill>
                <a:effectLst/>
                <a:latin typeface="Lato" panose="020F0502020204030203" pitchFamily="34" charset="0"/>
              </a:rPr>
              <a:t>On the Need for </a:t>
            </a:r>
            <a:br>
              <a:rPr lang="en-GB" sz="3600" b="1" i="0" dirty="0">
                <a:solidFill>
                  <a:srgbClr val="4D4D4D"/>
                </a:solidFill>
                <a:effectLst/>
                <a:latin typeface="Lato" panose="020F0502020204030203" pitchFamily="34" charset="0"/>
              </a:rPr>
            </a:br>
            <a:r>
              <a:rPr lang="en-GB" sz="3600" b="1" i="0" dirty="0">
                <a:solidFill>
                  <a:srgbClr val="4D4D4D"/>
                </a:solidFill>
                <a:effectLst/>
                <a:latin typeface="Lato" panose="020F0502020204030203" pitchFamily="34" charset="0"/>
              </a:rPr>
              <a:t>an International Biosecurity Education Network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670" y="2313305"/>
            <a:ext cx="9590405" cy="3922395"/>
          </a:xfrm>
        </p:spPr>
        <p:txBody>
          <a:bodyPr>
            <a:normAutofit/>
          </a:bodyPr>
          <a:lstStyle/>
          <a:p>
            <a:endParaRPr lang="en-GB" b="0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r>
              <a:rPr lang="en-GB" b="1" i="1" dirty="0" err="1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Maeva</a:t>
            </a:r>
            <a:r>
              <a:rPr lang="en-GB" b="1" i="1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GB" b="1" i="1" dirty="0" err="1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Khachfe</a:t>
            </a:r>
            <a:endParaRPr lang="en-GB" b="1" i="1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r>
              <a:rPr lang="en-GB" b="1" i="1" dirty="0">
                <a:solidFill>
                  <a:srgbClr val="404040"/>
                </a:solidFill>
                <a:latin typeface="Lato" panose="020F0502020204030203" pitchFamily="34" charset="0"/>
              </a:rPr>
              <a:t>Lijun Shang</a:t>
            </a:r>
            <a:endParaRPr lang="en-GB" b="1" i="1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endParaRPr lang="en-GB" b="1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endParaRPr lang="en-GB" b="0" i="0" dirty="0">
              <a:solidFill>
                <a:srgbClr val="404040"/>
              </a:solidFill>
              <a:effectLst/>
              <a:latin typeface="Lato" panose="020F0502020204030203" pitchFamily="34" charset="0"/>
            </a:endParaRPr>
          </a:p>
          <a:p>
            <a:r>
              <a:rPr lang="en-GB" dirty="0">
                <a:solidFill>
                  <a:srgbClr val="404040"/>
                </a:solidFill>
                <a:effectLst/>
                <a:latin typeface="Lato" panose="020F0502020204030203" pitchFamily="34" charset="0"/>
                <a:sym typeface="+mn-ea"/>
              </a:rPr>
              <a:t>Biological Security Research Center </a:t>
            </a:r>
          </a:p>
          <a:p>
            <a:endParaRPr lang="en-GB" dirty="0">
              <a:solidFill>
                <a:srgbClr val="404040"/>
              </a:solidFill>
              <a:effectLst/>
              <a:latin typeface="Lato" panose="020F0502020204030203" pitchFamily="34" charset="0"/>
              <a:sym typeface="+mn-ea"/>
            </a:endParaRPr>
          </a:p>
          <a:p>
            <a:r>
              <a:rPr lang="en-GB" dirty="0">
                <a:solidFill>
                  <a:srgbClr val="404040"/>
                </a:solidFill>
                <a:effectLst/>
                <a:latin typeface="Lato" panose="020F0502020204030203" pitchFamily="34" charset="0"/>
                <a:sym typeface="+mn-ea"/>
              </a:rPr>
              <a:t>London Metropolitan University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" y="5786120"/>
            <a:ext cx="305752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629910" y="175895"/>
            <a:ext cx="6055995" cy="36652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75310" y="2642235"/>
            <a:ext cx="50546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GB" altLang="en-US"/>
              <a:t>https://www.londonmet.ac.uk/</a:t>
            </a:r>
          </a:p>
          <a:p>
            <a:r>
              <a:rPr lang="en-GB" altLang="en-US"/>
              <a:t>https://www.londonmet.ac.uk/research/centres-groups-and-units/biological-security-research-centre/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775" y="4020185"/>
            <a:ext cx="10946765" cy="26282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05" y="302895"/>
            <a:ext cx="3543300" cy="1990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35" y="111760"/>
            <a:ext cx="4345940" cy="640080"/>
          </a:xfrm>
        </p:spPr>
        <p:txBody>
          <a:bodyPr>
            <a:normAutofit/>
          </a:bodyPr>
          <a:lstStyle/>
          <a:p>
            <a:r>
              <a:rPr lang="en-GB" altLang="en-US" sz="2800" b="1" dirty="0"/>
              <a:t>Recent relevate  publications </a:t>
            </a:r>
            <a:endParaRPr lang="en-US" sz="2800" b="1" dirty="0"/>
          </a:p>
        </p:txBody>
      </p:sp>
      <p:pic>
        <p:nvPicPr>
          <p:cNvPr id="7" name="Content Placeholder 6" descr="Graphical user interface, text, application, email&#10;&#10;Description automatically generated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7380" y="934085"/>
            <a:ext cx="5181600" cy="2795270"/>
          </a:xfrm>
        </p:spPr>
      </p:pic>
      <p:sp>
        <p:nvSpPr>
          <p:cNvPr id="3" name="Title 1"/>
          <p:cNvSpPr>
            <a:spLocks noGrp="1"/>
          </p:cNvSpPr>
          <p:nvPr/>
        </p:nvSpPr>
        <p:spPr>
          <a:xfrm>
            <a:off x="3568700" y="2195830"/>
            <a:ext cx="2105660" cy="69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Nature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12255" y="178435"/>
            <a:ext cx="4562475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885" y="2195830"/>
            <a:ext cx="4802505" cy="18967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" y="4025265"/>
            <a:ext cx="4645660" cy="2263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5885" y="4479925"/>
            <a:ext cx="4571365" cy="2025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Document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650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Codes of Conduct</a:t>
            </a:r>
            <a:b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2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 descr="Qr code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3803" y="0"/>
            <a:ext cx="9118197" cy="6686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3500" y="474345"/>
            <a:ext cx="4187825" cy="590867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/>
        </p:nvSpPr>
        <p:spPr>
          <a:xfrm>
            <a:off x="7096125" y="3083560"/>
            <a:ext cx="3953510" cy="220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to be published </a:t>
            </a:r>
          </a:p>
          <a:p>
            <a:r>
              <a:rPr lang="en-GB" altLang="en-US" dirty="0"/>
              <a:t>June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26610" cy="799465"/>
          </a:xfrm>
        </p:spPr>
        <p:txBody>
          <a:bodyPr/>
          <a:lstStyle/>
          <a:p>
            <a:r>
              <a:rPr lang="en-GB" altLang="en-US" sz="2800" b="1"/>
              <a:t>Recent relevant Publications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700" y="1253490"/>
            <a:ext cx="10515600" cy="4351338"/>
          </a:xfrm>
        </p:spPr>
        <p:txBody>
          <a:bodyPr>
            <a:noAutofit/>
          </a:bodyPr>
          <a:lstStyle/>
          <a:p>
            <a:r>
              <a:rPr lang="en-GB" altLang="en-US" sz="2000"/>
              <a:t>Dual-use oversight: Is the scientific community fit for Purpose? What should be done if it is not? </a:t>
            </a:r>
            <a:r>
              <a:rPr lang="en-GB" altLang="en-US" sz="2000" i="1"/>
              <a:t>Journal of Biosafety and Biosecurity, 2023, https://doi.org/10.1016/j.jobb.2023.11.001</a:t>
            </a:r>
            <a:endParaRPr lang="en-GB" altLang="en-US" sz="2000"/>
          </a:p>
          <a:p>
            <a:r>
              <a:rPr lang="en-GB" altLang="en-US" sz="2000"/>
              <a:t>A key role for scientists in strengthening the Biological Weapons Convention. </a:t>
            </a:r>
            <a:r>
              <a:rPr lang="en-GB" altLang="en-US" sz="2000" i="1"/>
              <a:t>Front. Polit. Sci. 5:1265008. 2023, doi: 10.3389/fpos.2023.1265008</a:t>
            </a:r>
          </a:p>
          <a:p>
            <a:r>
              <a:rPr lang="en-GB" altLang="en-US" sz="2000"/>
              <a:t>Rethinking biosecurity in the 21st century: An enhanced role for civil society. </a:t>
            </a:r>
            <a:r>
              <a:rPr lang="en-GB" altLang="en-US" sz="2000" i="1"/>
              <a:t>Journal of Biosafety and Biosecurity, 2023, https://doi.org/10.1016/j.jobb.2023.07.004</a:t>
            </a:r>
          </a:p>
          <a:p>
            <a:r>
              <a:rPr lang="en-GB" altLang="en-US" sz="2000"/>
              <a:t>Meeting the Challenges of Chemical and Biological Weapons: Strengthening the Chemical and Biological Disarmament and Non-proliferation Regimes. </a:t>
            </a:r>
            <a:r>
              <a:rPr lang="en-GB" altLang="en-US" sz="2000" i="1"/>
              <a:t>Front. Polit. Sci. 4:805 426. 2022, doi: 10.3389/ fpos .2022.805426</a:t>
            </a:r>
          </a:p>
          <a:p>
            <a:r>
              <a:rPr lang="en-GB" altLang="en-US" sz="2000"/>
              <a:t>Strengthening the Biological and Toxin Weapons Convention after COVID-19.  </a:t>
            </a:r>
            <a:r>
              <a:rPr lang="en-GB" altLang="en-US" sz="2000" i="1"/>
              <a:t>Translational Toxicology and Therapeutics, 2022, https://pubs.rsc.org/en/content/ebook/978-1-83916-306-7</a:t>
            </a:r>
          </a:p>
          <a:p>
            <a:r>
              <a:rPr lang="en-GB" altLang="en-US" sz="2000"/>
              <a:t>Key issues in the implementation of the Tianjin Biosecurity Guidelines for codes of conduct for scientists: A survey of biosecurity education projects, </a:t>
            </a:r>
            <a:r>
              <a:rPr lang="en-GB" altLang="en-US" sz="2000" i="1"/>
              <a:t>Biosafety and Health (2022), doi: https://doi.org/10.1016/j.bsheal.2022.08.003</a:t>
            </a:r>
          </a:p>
          <a:p>
            <a:r>
              <a:rPr lang="en-GB" altLang="en-US" sz="2000"/>
              <a:t>Dual-use research needs international oversight. </a:t>
            </a:r>
            <a:r>
              <a:rPr lang="en-GB" altLang="en-US" sz="2000" i="1"/>
              <a:t>Nature. 2022, doi: 10.1038/d41586-022-03011-0. PMID: 36167995.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87325" y="260985"/>
            <a:ext cx="8806815" cy="690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Recent relevant  grants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74080" y="3536315"/>
            <a:ext cx="6122035" cy="3048635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7325" y="1092835"/>
            <a:ext cx="6249035" cy="35401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/>
        </p:nvSpPr>
        <p:spPr>
          <a:xfrm>
            <a:off x="744855" y="817880"/>
            <a:ext cx="11140440" cy="5493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b="1" dirty="0">
                <a:sym typeface="+mn-ea"/>
              </a:rPr>
              <a:t>Planned events in 2024</a:t>
            </a:r>
          </a:p>
          <a:p>
            <a:endParaRPr lang="en-GB" altLang="en-US" dirty="0">
              <a:sym typeface="+mn-ea"/>
            </a:endParaRPr>
          </a:p>
          <a:p>
            <a:r>
              <a:rPr lang="en-GB" altLang="en-US" dirty="0">
                <a:sym typeface="+mn-ea"/>
              </a:rPr>
              <a:t>Book Launching  (June)</a:t>
            </a:r>
          </a:p>
          <a:p>
            <a:r>
              <a:rPr lang="en-GB" altLang="en-US" dirty="0">
                <a:sym typeface="+mn-ea"/>
              </a:rPr>
              <a:t>IBSEN workshop (July/August)</a:t>
            </a:r>
          </a:p>
          <a:p>
            <a:endParaRPr lang="en-GB" altLang="en-US" dirty="0">
              <a:sym typeface="+mn-ea"/>
            </a:endParaRPr>
          </a:p>
          <a:p>
            <a:pPr marL="0" indent="0">
              <a:buNone/>
            </a:pPr>
            <a:r>
              <a:rPr lang="en-US" dirty="0">
                <a:sym typeface="+mn-ea"/>
              </a:rPr>
              <a:t>We welcome everyone who would like to collaborate with LMU BSRC in this task and </a:t>
            </a:r>
            <a:r>
              <a:rPr lang="en-GB" altLang="en-US" dirty="0">
                <a:sym typeface="+mn-ea"/>
              </a:rPr>
              <a:t>the general BWC issues. </a:t>
            </a:r>
          </a:p>
          <a:p>
            <a:pPr marL="0" indent="0">
              <a:buNone/>
            </a:pPr>
            <a:endParaRPr lang="en-GB" altLang="en-US" dirty="0">
              <a:sym typeface="+mn-ea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860" y="3829050"/>
            <a:ext cx="105156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sz="4000" b="1" dirty="0">
                <a:solidFill>
                  <a:srgbClr val="0070C0"/>
                </a:solidFill>
              </a:rPr>
              <a:t>Acknowledgements</a:t>
            </a:r>
            <a:r>
              <a:rPr lang="en-US" sz="4000" b="1" dirty="0"/>
              <a:t> - </a:t>
            </a:r>
            <a:r>
              <a:rPr lang="en-GB" altLang="en-US" sz="4000" b="1" dirty="0"/>
              <a:t>thanks to various grants from </a:t>
            </a:r>
            <a:r>
              <a:rPr lang="en-US" sz="4000" dirty="0"/>
              <a:t> </a:t>
            </a:r>
            <a:br>
              <a:rPr lang="en-US" sz="4000" dirty="0"/>
            </a:br>
            <a:br>
              <a:rPr lang="en-US" dirty="0"/>
            </a:br>
            <a:r>
              <a:rPr lang="en-GB" altLang="en-US" dirty="0"/>
              <a:t>  </a:t>
            </a:r>
            <a:r>
              <a:rPr lang="en-US" b="1" i="1" dirty="0"/>
              <a:t>the </a:t>
            </a:r>
            <a:r>
              <a:rPr lang="en-GB" altLang="en-US" b="1" i="1" dirty="0"/>
              <a:t>Joseph Rowntree Charitable Trust</a:t>
            </a:r>
            <a:br>
              <a:rPr lang="en-GB" altLang="en-US" b="1" i="1" dirty="0"/>
            </a:br>
            <a:br>
              <a:rPr lang="en-GB" altLang="en-US" b="1" dirty="0"/>
            </a:br>
            <a:r>
              <a:rPr lang="en-GB" altLang="en-US" b="1" dirty="0"/>
              <a:t>  </a:t>
            </a:r>
            <a:r>
              <a:rPr lang="en-GB" altLang="en-US" b="1" i="1" dirty="0"/>
              <a:t>London Metropolitan University</a:t>
            </a:r>
            <a:r>
              <a:rPr lang="en-GB" altLang="en-US" b="1" dirty="0"/>
              <a:t> &amp;</a:t>
            </a:r>
            <a:br>
              <a:rPr lang="en-GB" altLang="en-US" b="1" dirty="0"/>
            </a:br>
            <a:br>
              <a:rPr lang="en-GB" altLang="en-US" b="1" dirty="0"/>
            </a:br>
            <a:r>
              <a:rPr lang="en-GB" altLang="en-US" b="1" dirty="0"/>
              <a:t>  </a:t>
            </a:r>
            <a:r>
              <a:rPr lang="en-GB" altLang="en-US" b="1" i="1" dirty="0"/>
              <a:t>collaborators around the world</a:t>
            </a:r>
            <a:br>
              <a:rPr lang="en-GB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</a:br>
            <a:r>
              <a:rPr lang="en-GB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  <a:t> </a:t>
            </a:r>
            <a:br>
              <a:rPr lang="en-GB" sz="2000" b="0" i="0" dirty="0">
                <a:solidFill>
                  <a:srgbClr val="404040"/>
                </a:solidFill>
                <a:effectLst/>
                <a:latin typeface="Lato" panose="020F0502020204030203" pitchFamily="34" charset="0"/>
              </a:rPr>
            </a:b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405" y="368935"/>
            <a:ext cx="3057525" cy="800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Office Theme</vt:lpstr>
      <vt:lpstr>On the Need for  an International Biosecurity Education Network  </vt:lpstr>
      <vt:lpstr>PowerPoint Presentation</vt:lpstr>
      <vt:lpstr>Recent relevate  publications </vt:lpstr>
      <vt:lpstr>Codes of Conduct </vt:lpstr>
      <vt:lpstr>PowerPoint Presentation</vt:lpstr>
      <vt:lpstr>Recent relevant Publications</vt:lpstr>
      <vt:lpstr>PowerPoint Presentation</vt:lpstr>
      <vt:lpstr>PowerPoint Presentation</vt:lpstr>
      <vt:lpstr>Acknowledgements - thanks to various grants from      the Joseph Rowntree Charitable Trust    London Metropolitan University &amp;    collaborators around the world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Biosecurity Education in Support of Implementation of the Tianjin Biosecurity Guidelines: Urgent need for Biological Security Education globally and co-ordinately</dc:title>
  <dc:creator>Joe Whitby</dc:creator>
  <cp:lastModifiedBy>Lijun Shang</cp:lastModifiedBy>
  <cp:revision>92</cp:revision>
  <dcterms:created xsi:type="dcterms:W3CDTF">2022-12-05T15:53:00Z</dcterms:created>
  <dcterms:modified xsi:type="dcterms:W3CDTF">2023-12-27T14:38:45Z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6AE5047701AA4B30B0DAEBBDFEC56369_13</vt:lpwstr>
  </property>
  <property fmtid="{D5CDD505-2E9C-101B-9397-08002B2CF9AE}" pid="3" name="KSOProductBuildVer">
    <vt:lpwstr>2057-12.2.0.13306</vt:lpwstr>
  </property>
</Properties>
</file>