
<file path=[Content_Types].xml><?xml version="1.0" encoding="utf-8"?>
<Types xmlns="http://schemas.openxmlformats.org/package/2006/content-types">
  <Default Extension="jpeg" ContentType="image/jpeg"/>
  <Default Extension="JPG" ContentType="image/.jpg"/>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310" r:id="rId4"/>
    <p:sldId id="298" r:id="rId5"/>
    <p:sldId id="324" r:id="rId6"/>
    <p:sldId id="333" r:id="rId7"/>
    <p:sldId id="325" r:id="rId8"/>
    <p:sldId id="337" r:id="rId9"/>
    <p:sldId id="338" r:id="rId10"/>
    <p:sldId id="33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79"/>
    <p:restoredTop sz="95915"/>
  </p:normalViewPr>
  <p:slideViewPr>
    <p:cSldViewPr snapToGrid="0">
      <p:cViewPr varScale="1">
        <p:scale>
          <a:sx n="84" d="100"/>
          <a:sy n="84" d="100"/>
        </p:scale>
        <p:origin x="216" y="8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ED24F47C-3715-0941-95B4-B41B0635F8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p:txBody>
          <a:bodyPr/>
          <a:lstStyle/>
          <a:p>
            <a:fld id="{ED24F47C-3715-0941-95B4-B41B0635F8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p:txBody>
          <a:bodyPr/>
          <a:lstStyle/>
          <a:p>
            <a:fld id="{ED24F47C-3715-0941-95B4-B41B0635F8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p:txBody>
          <a:bodyPr/>
          <a:lstStyle/>
          <a:p>
            <a:fld id="{ED24F47C-3715-0941-95B4-B41B0635F8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endParaRPr lang="en-GB"/>
          </a:p>
        </p:txBody>
      </p:sp>
      <p:sp>
        <p:nvSpPr>
          <p:cNvPr id="4" name="Date Placeholder 3"/>
          <p:cNvSpPr>
            <a:spLocks noGrp="1"/>
          </p:cNvSpPr>
          <p:nvPr>
            <p:ph type="dt" sz="half" idx="10"/>
          </p:nvPr>
        </p:nvSpPr>
        <p:spPr/>
        <p:txBody>
          <a:bodyPr/>
          <a:lstStyle/>
          <a:p>
            <a:fld id="{ED24F47C-3715-0941-95B4-B41B0635F81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5" name="Date Placeholder 4"/>
          <p:cNvSpPr>
            <a:spLocks noGrp="1"/>
          </p:cNvSpPr>
          <p:nvPr>
            <p:ph type="dt" sz="half" idx="10"/>
          </p:nvPr>
        </p:nvSpPr>
        <p:spPr/>
        <p:txBody>
          <a:bodyPr/>
          <a:lstStyle/>
          <a:p>
            <a:fld id="{ED24F47C-3715-0941-95B4-B41B0635F81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7" name="Date Placeholder 6"/>
          <p:cNvSpPr>
            <a:spLocks noGrp="1"/>
          </p:cNvSpPr>
          <p:nvPr>
            <p:ph type="dt" sz="half" idx="10"/>
          </p:nvPr>
        </p:nvSpPr>
        <p:spPr/>
        <p:txBody>
          <a:bodyPr/>
          <a:lstStyle/>
          <a:p>
            <a:fld id="{ED24F47C-3715-0941-95B4-B41B0635F81B}"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ED24F47C-3715-0941-95B4-B41B0635F81B}"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4F47C-3715-0941-95B4-B41B0635F81B}"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endParaRPr lang="en-GB"/>
          </a:p>
        </p:txBody>
      </p:sp>
      <p:sp>
        <p:nvSpPr>
          <p:cNvPr id="5" name="Date Placeholder 4"/>
          <p:cNvSpPr>
            <a:spLocks noGrp="1"/>
          </p:cNvSpPr>
          <p:nvPr>
            <p:ph type="dt" sz="half" idx="10"/>
          </p:nvPr>
        </p:nvSpPr>
        <p:spPr/>
        <p:txBody>
          <a:bodyPr/>
          <a:lstStyle/>
          <a:p>
            <a:fld id="{ED24F47C-3715-0941-95B4-B41B0635F81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endParaRPr lang="en-GB"/>
          </a:p>
        </p:txBody>
      </p:sp>
      <p:sp>
        <p:nvSpPr>
          <p:cNvPr id="5" name="Date Placeholder 4"/>
          <p:cNvSpPr>
            <a:spLocks noGrp="1"/>
          </p:cNvSpPr>
          <p:nvPr>
            <p:ph type="dt" sz="half" idx="10"/>
          </p:nvPr>
        </p:nvSpPr>
        <p:spPr/>
        <p:txBody>
          <a:bodyPr/>
          <a:lstStyle/>
          <a:p>
            <a:fld id="{ED24F47C-3715-0941-95B4-B41B0635F81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053A8-0F0B-7049-B764-552824B650C8}"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4F47C-3715-0941-95B4-B41B0635F81B}"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053A8-0F0B-7049-B764-552824B650C8}"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195" y="644525"/>
            <a:ext cx="10079990" cy="1546225"/>
          </a:xfrm>
        </p:spPr>
        <p:txBody>
          <a:bodyPr>
            <a:noAutofit/>
          </a:bodyPr>
          <a:lstStyle/>
          <a:p>
            <a:r>
              <a:rPr lang="en-GB" sz="3600" b="1" i="0" dirty="0">
                <a:solidFill>
                  <a:srgbClr val="4D4D4D"/>
                </a:solidFill>
                <a:effectLst/>
                <a:latin typeface="Lato" panose="020F0502020204030203" pitchFamily="34" charset="0"/>
              </a:rPr>
              <a:t>From Essential of Biological Security towards an International Security Education Network </a:t>
            </a:r>
            <a:endParaRPr lang="en-GB" sz="3600" b="1" i="0" dirty="0">
              <a:solidFill>
                <a:srgbClr val="4D4D4D"/>
              </a:solidFill>
              <a:effectLst/>
              <a:latin typeface="Lato" panose="020F0502020204030203" pitchFamily="34" charset="0"/>
            </a:endParaRPr>
          </a:p>
        </p:txBody>
      </p:sp>
      <p:sp>
        <p:nvSpPr>
          <p:cNvPr id="3" name="Subtitle 2"/>
          <p:cNvSpPr>
            <a:spLocks noGrp="1"/>
          </p:cNvSpPr>
          <p:nvPr>
            <p:ph type="subTitle" idx="1"/>
          </p:nvPr>
        </p:nvSpPr>
        <p:spPr>
          <a:xfrm>
            <a:off x="1169670" y="2399665"/>
            <a:ext cx="10429240" cy="4071620"/>
          </a:xfrm>
        </p:spPr>
        <p:txBody>
          <a:bodyPr>
            <a:normAutofit/>
          </a:bodyPr>
          <a:lstStyle/>
          <a:p>
            <a:endParaRPr lang="en-GB" b="0" i="0" dirty="0">
              <a:solidFill>
                <a:srgbClr val="404040"/>
              </a:solidFill>
              <a:effectLst/>
              <a:latin typeface="Lato" panose="020F0502020204030203" pitchFamily="34" charset="0"/>
            </a:endParaRPr>
          </a:p>
          <a:p>
            <a:endParaRPr lang="en-GB" b="0" i="0" dirty="0">
              <a:solidFill>
                <a:srgbClr val="404040"/>
              </a:solidFill>
              <a:effectLst/>
              <a:latin typeface="Lato" panose="020F0502020204030203" pitchFamily="34" charset="0"/>
            </a:endParaRPr>
          </a:p>
          <a:p>
            <a:r>
              <a:rPr lang="en-GB" sz="3200" b="1" i="1" dirty="0">
                <a:solidFill>
                  <a:srgbClr val="404040"/>
                </a:solidFill>
                <a:effectLst/>
                <a:latin typeface="Lato" panose="020F0502020204030203" pitchFamily="34" charset="0"/>
              </a:rPr>
              <a:t>Professor Lijun Shang</a:t>
            </a:r>
            <a:endParaRPr lang="en-GB" sz="3200" b="1" i="1" dirty="0">
              <a:solidFill>
                <a:srgbClr val="404040"/>
              </a:solidFill>
              <a:effectLst/>
              <a:latin typeface="Lato" panose="020F0502020204030203" pitchFamily="34" charset="0"/>
            </a:endParaRPr>
          </a:p>
          <a:p>
            <a:r>
              <a:rPr lang="en-GB" b="0" i="0" dirty="0">
                <a:solidFill>
                  <a:srgbClr val="404040"/>
                </a:solidFill>
                <a:effectLst/>
                <a:latin typeface="Lato" panose="020F0502020204030203" pitchFamily="34" charset="0"/>
                <a:sym typeface="+mn-ea"/>
              </a:rPr>
              <a:t>l.shang@londonmet.ac.uk</a:t>
            </a:r>
            <a:endParaRPr lang="en-GB" b="0" i="0" dirty="0">
              <a:solidFill>
                <a:srgbClr val="404040"/>
              </a:solidFill>
              <a:effectLst/>
              <a:latin typeface="Lato" panose="020F0502020204030203" pitchFamily="34" charset="0"/>
              <a:sym typeface="+mn-ea"/>
            </a:endParaRPr>
          </a:p>
          <a:p>
            <a:endParaRPr lang="en-GB" b="0" i="0" dirty="0">
              <a:solidFill>
                <a:srgbClr val="404040"/>
              </a:solidFill>
              <a:effectLst/>
              <a:latin typeface="Lato" panose="020F0502020204030203" pitchFamily="34" charset="0"/>
              <a:sym typeface="+mn-ea"/>
            </a:endParaRPr>
          </a:p>
          <a:p>
            <a:r>
              <a:rPr lang="en-GB" b="1" dirty="0">
                <a:solidFill>
                  <a:srgbClr val="404040"/>
                </a:solidFill>
                <a:effectLst/>
                <a:latin typeface="Lato" panose="020F0502020204030203" pitchFamily="34" charset="0"/>
                <a:sym typeface="+mn-ea"/>
              </a:rPr>
              <a:t>Biological Security Research Center </a:t>
            </a:r>
            <a:endParaRPr lang="en-GB" b="1" dirty="0">
              <a:solidFill>
                <a:srgbClr val="404040"/>
              </a:solidFill>
              <a:effectLst/>
              <a:latin typeface="Lato" panose="020F0502020204030203" pitchFamily="34" charset="0"/>
              <a:sym typeface="+mn-ea"/>
            </a:endParaRPr>
          </a:p>
          <a:p>
            <a:r>
              <a:rPr lang="en-GB" b="1" dirty="0">
                <a:solidFill>
                  <a:srgbClr val="404040"/>
                </a:solidFill>
                <a:effectLst/>
                <a:latin typeface="Lato" panose="020F0502020204030203" pitchFamily="34" charset="0"/>
                <a:sym typeface="+mn-ea"/>
              </a:rPr>
              <a:t>London Metropolitan University </a:t>
            </a:r>
            <a:endParaRPr lang="en-GB" b="1" dirty="0">
              <a:solidFill>
                <a:srgbClr val="404040"/>
              </a:solidFill>
              <a:effectLst/>
              <a:latin typeface="Lato" panose="020F0502020204030203" pitchFamily="34" charset="0"/>
              <a:sym typeface="+mn-ea"/>
            </a:endParaRPr>
          </a:p>
          <a:p>
            <a:endParaRPr lang="en-US" b="1" dirty="0"/>
          </a:p>
        </p:txBody>
      </p:sp>
      <p:pic>
        <p:nvPicPr>
          <p:cNvPr id="4" name="Picture 3"/>
          <p:cNvPicPr>
            <a:picLocks noChangeAspect="1"/>
          </p:cNvPicPr>
          <p:nvPr/>
        </p:nvPicPr>
        <p:blipFill>
          <a:blip r:embed="rId1"/>
          <a:stretch>
            <a:fillRect/>
          </a:stretch>
        </p:blipFill>
        <p:spPr>
          <a:xfrm>
            <a:off x="98425" y="5786120"/>
            <a:ext cx="3057525" cy="8001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Content Placeholder 6"/>
          <p:cNvPicPr>
            <a:picLocks noChangeAspect="1"/>
          </p:cNvPicPr>
          <p:nvPr>
            <p:ph idx="1"/>
          </p:nvPr>
        </p:nvPicPr>
        <p:blipFill>
          <a:blip r:embed="rId1"/>
          <a:stretch>
            <a:fillRect/>
          </a:stretch>
        </p:blipFill>
        <p:spPr>
          <a:xfrm>
            <a:off x="1333500" y="474345"/>
            <a:ext cx="4187825" cy="5908675"/>
          </a:xfrm>
          <a:prstGeom prst="rect">
            <a:avLst/>
          </a:prstGeom>
        </p:spPr>
      </p:pic>
      <p:sp>
        <p:nvSpPr>
          <p:cNvPr id="9" name="Title 1"/>
          <p:cNvSpPr>
            <a:spLocks noGrp="1"/>
          </p:cNvSpPr>
          <p:nvPr/>
        </p:nvSpPr>
        <p:spPr>
          <a:xfrm>
            <a:off x="5927090" y="1173480"/>
            <a:ext cx="5878830" cy="41516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buFont typeface="Arial" panose="020B0604020202020204" pitchFamily="34" charset="0"/>
            </a:pPr>
            <a:r>
              <a:rPr lang="en-GB" altLang="en-US" dirty="0">
                <a:solidFill>
                  <a:srgbClr val="0070C0"/>
                </a:solidFill>
              </a:rPr>
              <a:t>Chapter 20 </a:t>
            </a:r>
            <a:endParaRPr lang="en-GB" altLang="en-US" dirty="0">
              <a:solidFill>
                <a:srgbClr val="0070C0"/>
              </a:solidFill>
            </a:endParaRPr>
          </a:p>
          <a:p>
            <a:pPr indent="0">
              <a:buFont typeface="Arial" panose="020B0604020202020204" pitchFamily="34" charset="0"/>
            </a:pPr>
            <a:r>
              <a:rPr lang="en-GB" altLang="en-US" dirty="0">
                <a:solidFill>
                  <a:srgbClr val="0070C0"/>
                </a:solidFill>
              </a:rPr>
              <a:t>the future</a:t>
            </a:r>
            <a:endParaRPr lang="en-GB" altLang="en-US" dirty="0">
              <a:solidFill>
                <a:srgbClr val="0070C0"/>
              </a:solidFill>
            </a:endParaRPr>
          </a:p>
          <a:p>
            <a:pPr indent="0">
              <a:buFont typeface="Arial" panose="020B0604020202020204" pitchFamily="34" charset="0"/>
            </a:pPr>
            <a:endParaRPr lang="en-GB" altLang="en-US" dirty="0">
              <a:solidFill>
                <a:srgbClr val="0070C0"/>
              </a:solidFill>
            </a:endParaRPr>
          </a:p>
          <a:p>
            <a:pPr indent="0">
              <a:buFont typeface="Arial" panose="020B0604020202020204" pitchFamily="34" charset="0"/>
            </a:pPr>
            <a:r>
              <a:rPr lang="en-GB" altLang="en-US" dirty="0">
                <a:solidFill>
                  <a:srgbClr val="0070C0"/>
                </a:solidFill>
              </a:rPr>
              <a:t>Essential element</a:t>
            </a:r>
            <a:endParaRPr lang="en-GB" altLang="en-US" dirty="0">
              <a:solidFill>
                <a:srgbClr val="0070C0"/>
              </a:solidFill>
            </a:endParaRPr>
          </a:p>
          <a:p>
            <a:pPr indent="0">
              <a:buFont typeface="Arial" panose="020B0604020202020204" pitchFamily="34" charset="0"/>
            </a:pPr>
            <a:r>
              <a:rPr lang="en-GB" altLang="en-US" dirty="0">
                <a:solidFill>
                  <a:srgbClr val="0070C0"/>
                </a:solidFill>
              </a:rPr>
              <a:t>Further network</a:t>
            </a:r>
            <a:endParaRPr lang="en-GB" altLang="en-US" dirty="0">
              <a:solidFill>
                <a:srgbClr val="0070C0"/>
              </a:solidFill>
            </a:endParaRPr>
          </a:p>
          <a:p>
            <a:pPr indent="0">
              <a:buFont typeface="Arial" panose="020B0604020202020204" pitchFamily="34" charset="0"/>
            </a:pPr>
            <a:endParaRPr lang="en-GB" altLang="en-US" dirty="0"/>
          </a:p>
          <a:p>
            <a:pPr marL="457200" indent="-457200">
              <a:buFont typeface="Arial" panose="020B0604020202020204" pitchFamily="34" charset="0"/>
              <a:buChar char="•"/>
            </a:pP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1"/>
          <p:cNvSpPr>
            <a:spLocks noGrp="1"/>
          </p:cNvSpPr>
          <p:nvPr/>
        </p:nvSpPr>
        <p:spPr>
          <a:xfrm>
            <a:off x="187325" y="260985"/>
            <a:ext cx="8806815" cy="69088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dirty="0"/>
              <a:t>Essential element</a:t>
            </a:r>
            <a:endParaRPr lang="en-GB" altLang="en-US" dirty="0"/>
          </a:p>
        </p:txBody>
      </p:sp>
      <p:sp>
        <p:nvSpPr>
          <p:cNvPr id="3" name="Content Placeholder 2"/>
          <p:cNvSpPr/>
          <p:nvPr>
            <p:ph sz="half" idx="2"/>
          </p:nvPr>
        </p:nvSpPr>
        <p:spPr>
          <a:xfrm>
            <a:off x="504190" y="1344930"/>
            <a:ext cx="11371580" cy="4351655"/>
          </a:xfrm>
        </p:spPr>
        <p:txBody>
          <a:bodyPr>
            <a:normAutofit fontScale="90000" lnSpcReduction="10000"/>
          </a:bodyPr>
          <a:p>
            <a:r>
              <a:rPr lang="en-GB" altLang="en-US"/>
              <a:t>A key component of effective management of biological risks is a sustained, flexible and well-supported approach to education of life scientists.</a:t>
            </a:r>
            <a:endParaRPr lang="en-GB" altLang="en-US"/>
          </a:p>
          <a:p>
            <a:r>
              <a:rPr lang="en-GB" altLang="en-US"/>
              <a:t> Biological security education is adaptable to particular circumstances and communities worldwide, and diverse actors and stakeholders have increasingly created opportunities to educate life scientists on biosecurity issues. </a:t>
            </a:r>
            <a:endParaRPr lang="en-GB" altLang="en-US"/>
          </a:p>
          <a:p>
            <a:r>
              <a:rPr lang="en-GB" altLang="en-US">
                <a:solidFill>
                  <a:srgbClr val="FF0000"/>
                </a:solidFill>
              </a:rPr>
              <a:t>However, </a:t>
            </a:r>
            <a:r>
              <a:rPr lang="en-GB" altLang="en-US"/>
              <a:t>such efforts have so far been fragmented, with initiatives varying widely in focus, format, content and scope, and that overall biosecurity and dual-use awareness levels remain low among life and associated scientists. </a:t>
            </a:r>
            <a:endParaRPr lang="en-GB" altLang="en-US"/>
          </a:p>
          <a:p>
            <a:r>
              <a:rPr lang="en-GB" altLang="en-US"/>
              <a:t>In first part of our chapter, we reiterated the need for sustained education and awareness-raising of dual-use research issues, discusses previous efforts in educating scientists presented the updated efforts so far, and summarised further thinking on how to move forward. </a:t>
            </a:r>
            <a:endParaRPr lang="en-GB"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1"/>
          <p:cNvSpPr>
            <a:spLocks noGrp="1"/>
          </p:cNvSpPr>
          <p:nvPr/>
        </p:nvSpPr>
        <p:spPr>
          <a:xfrm>
            <a:off x="187325" y="260985"/>
            <a:ext cx="8806815" cy="69088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3" name="Content Placeholder 2"/>
          <p:cNvSpPr/>
          <p:nvPr>
            <p:ph sz="half" idx="2"/>
          </p:nvPr>
        </p:nvSpPr>
        <p:spPr>
          <a:xfrm>
            <a:off x="467360" y="405130"/>
            <a:ext cx="11550650" cy="5334000"/>
          </a:xfrm>
        </p:spPr>
        <p:txBody>
          <a:bodyPr>
            <a:normAutofit fontScale="90000" lnSpcReduction="20000"/>
          </a:bodyPr>
          <a:p>
            <a:pPr marL="0" indent="0">
              <a:buNone/>
            </a:pPr>
            <a:r>
              <a:rPr lang="en-GB" altLang="en-US"/>
              <a:t>Past efforts in educating life scientists and establishing a culture of responsibility</a:t>
            </a:r>
            <a:endParaRPr lang="en-GB" altLang="en-US"/>
          </a:p>
          <a:p>
            <a:pPr marL="0" indent="0">
              <a:buNone/>
            </a:pPr>
            <a:endParaRPr lang="en-GB" altLang="en-US"/>
          </a:p>
          <a:p>
            <a:pPr marL="0" indent="0">
              <a:buNone/>
            </a:pPr>
            <a:r>
              <a:rPr lang="en-GB" altLang="en-US"/>
              <a:t>Challenges faced by biosecurity education and awareness-raising, such as continuing lack of awareness, and low government priorities and sustainable funding</a:t>
            </a:r>
            <a:endParaRPr lang="en-GB" altLang="en-US"/>
          </a:p>
          <a:p>
            <a:pPr marL="0" indent="0">
              <a:buNone/>
            </a:pPr>
            <a:endParaRPr lang="en-GB" altLang="en-US"/>
          </a:p>
          <a:p>
            <a:pPr marL="0" indent="0">
              <a:buNone/>
            </a:pPr>
            <a:r>
              <a:rPr lang="en-GB" altLang="en-US">
                <a:solidFill>
                  <a:srgbClr val="FF0000"/>
                </a:solidFill>
              </a:rPr>
              <a:t>However,</a:t>
            </a:r>
            <a:r>
              <a:rPr lang="en-GB" altLang="en-US"/>
              <a:t> Interest in the life sciences as a career prospect is booming following the Covid-19 pandemic and the continuing revolution in biotechnology.</a:t>
            </a:r>
            <a:endParaRPr lang="en-GB" altLang="en-US"/>
          </a:p>
          <a:p>
            <a:pPr marL="0" indent="0">
              <a:buNone/>
            </a:pPr>
            <a:r>
              <a:rPr lang="en-GB" altLang="en-US"/>
              <a:t>Investment in the life sciences continues to experience rapid growth and there has been a significant expansion in the number of new biological facilities under construction worldwide. </a:t>
            </a:r>
            <a:endParaRPr lang="en-GB" altLang="en-US"/>
          </a:p>
          <a:p>
            <a:pPr marL="0" indent="0">
              <a:buNone/>
            </a:pPr>
            <a:endParaRPr lang="en-GB" altLang="en-US"/>
          </a:p>
          <a:p>
            <a:pPr marL="0" indent="0">
              <a:buNone/>
            </a:pPr>
            <a:r>
              <a:rPr lang="en-GB" altLang="en-US"/>
              <a:t>A rapidly expanding global workforce in the biological sciences creates an imperative to ensure that those embarking on a career in the life sciences, wherever they are, are taught from the earliest stages how best to identify, prevent, and mitigate issues relating to the potential misuse of the biological sciences. </a:t>
            </a:r>
            <a:endParaRPr lang="en-GB" altLang="en-US"/>
          </a:p>
          <a:p>
            <a:pPr marL="0" indent="0">
              <a:buNone/>
            </a:pPr>
            <a:endParaRPr lang="en-GB" altLang="en-US"/>
          </a:p>
          <a:p>
            <a:pPr marL="0" indent="0">
              <a:buNone/>
            </a:pPr>
            <a:endParaRPr lang="en-GB" altLang="en-US"/>
          </a:p>
          <a:p>
            <a:pPr marL="0" indent="0">
              <a:buNone/>
            </a:pPr>
            <a:endParaRPr lang="en-GB" altLang="en-US"/>
          </a:p>
          <a:p>
            <a:pPr marL="0" indent="0">
              <a:buNone/>
            </a:pPr>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778510" y="558800"/>
            <a:ext cx="10894060" cy="1906270"/>
          </a:xfrm>
          <a:prstGeom prst="rect">
            <a:avLst/>
          </a:prstGeom>
          <a:noFill/>
          <a:ln w="9525">
            <a:noFill/>
          </a:ln>
        </p:spPr>
        <p:txBody>
          <a:bodyPr>
            <a:noAutofit/>
          </a:bodyPr>
          <a:p>
            <a:pPr indent="0"/>
            <a:r>
              <a:rPr lang="en-US" sz="2400" b="0">
                <a:latin typeface="Times New Roman" panose="02020603050405020304" charset="0"/>
                <a:cs typeface="Calibri" panose="020F0502020204030204" charset="0"/>
              </a:rPr>
              <a:t>Strengthening biosafety, biosecurity and the responsible conduct of the life sciences relies on </a:t>
            </a:r>
            <a:r>
              <a:rPr lang="en-US" sz="2400" b="0">
                <a:solidFill>
                  <a:srgbClr val="FF0000"/>
                </a:solidFill>
                <a:latin typeface="Times New Roman" panose="02020603050405020304" charset="0"/>
                <a:cs typeface="Calibri" panose="020F0502020204030204" charset="0"/>
              </a:rPr>
              <a:t>cultivating and sustainably embedding a widespread culture of responsibility</a:t>
            </a:r>
            <a:r>
              <a:rPr lang="en-US" sz="2400" b="0">
                <a:latin typeface="Times New Roman" panose="02020603050405020304" charset="0"/>
                <a:cs typeface="Calibri" panose="020F0502020204030204" charset="0"/>
              </a:rPr>
              <a:t> which is essential for ensuring that people follow safety and security procedures and that they act responsibly in new or unfamiliar scenarios. </a:t>
            </a:r>
            <a:r>
              <a:rPr lang="en-US" sz="2400" b="0">
                <a:solidFill>
                  <a:srgbClr val="FF0000"/>
                </a:solidFill>
                <a:latin typeface="Times New Roman" panose="02020603050405020304" charset="0"/>
                <a:cs typeface="Calibri" panose="020F0502020204030204" charset="0"/>
              </a:rPr>
              <a:t>Appropriate education, training, and the promulgation of codes of conduct</a:t>
            </a:r>
            <a:r>
              <a:rPr lang="en-US" sz="2400" b="0">
                <a:latin typeface="Times New Roman" panose="02020603050405020304" charset="0"/>
                <a:cs typeface="Calibri" panose="020F0502020204030204" charset="0"/>
              </a:rPr>
              <a:t> are key to achieving this in the biological arena. However, so far educational and awareness-raising initiatives have been sporadic and fragmented, of variable quality and content, and the overall and lasting impact has been difficult to assess. </a:t>
            </a:r>
            <a:endParaRPr lang="en-US" altLang="en-US" sz="2400" b="0">
              <a:latin typeface="Times New Roman" panose="02020603050405020304" charset="0"/>
              <a:cs typeface="Calibri" panose="020F0502020204030204" charset="0"/>
            </a:endParaRPr>
          </a:p>
        </p:txBody>
      </p:sp>
      <p:sp>
        <p:nvSpPr>
          <p:cNvPr id="2" name="Text Box 1"/>
          <p:cNvSpPr txBox="1"/>
          <p:nvPr/>
        </p:nvSpPr>
        <p:spPr>
          <a:xfrm>
            <a:off x="862330" y="4425315"/>
            <a:ext cx="10563225" cy="1938020"/>
          </a:xfrm>
          <a:prstGeom prst="rect">
            <a:avLst/>
          </a:prstGeom>
          <a:noFill/>
          <a:ln w="9525">
            <a:noFill/>
          </a:ln>
        </p:spPr>
        <p:txBody>
          <a:bodyPr wrap="square">
            <a:spAutoFit/>
          </a:bodyPr>
          <a:p>
            <a:pPr indent="457200"/>
            <a:r>
              <a:rPr lang="en-US" sz="2400" b="0">
                <a:latin typeface="Times New Roman" panose="02020603050405020304" charset="0"/>
                <a:cs typeface="Calibri" panose="020F0502020204030204" charset="0"/>
              </a:rPr>
              <a:t>Much more must be done to achieve consistency and cohesiveness in the quality and scope of biosecurity education and awareness-raising, ensure that efforts are sustained and sustainable, and to develop, promote and embed codes of conduct (that ideally incorporate elements of the Tianjin Biosecurity Guidelines). It is much hard and sustainable work to do. </a:t>
            </a:r>
            <a:endParaRPr lang="en-US" altLang="en-US" sz="2400" b="0">
              <a:latin typeface="Times New Roman" panose="02020603050405020304" charset="0"/>
              <a:cs typeface="Calibri" panose="020F05020202040302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1"/>
          <p:cNvSpPr>
            <a:spLocks noGrp="1"/>
          </p:cNvSpPr>
          <p:nvPr/>
        </p:nvSpPr>
        <p:spPr>
          <a:xfrm>
            <a:off x="440690" y="451485"/>
            <a:ext cx="10939780" cy="1073785"/>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a:sym typeface="+mn-ea"/>
              </a:rPr>
              <a:t>Towards an International Biosecurity Education Network (IBSEN)</a:t>
            </a:r>
            <a:endParaRPr lang="en-GB" altLang="en-US" dirty="0">
              <a:solidFill>
                <a:srgbClr val="FF0000"/>
              </a:solidFill>
            </a:endParaRPr>
          </a:p>
        </p:txBody>
      </p:sp>
      <p:sp>
        <p:nvSpPr>
          <p:cNvPr id="3" name="Content Placeholder 2"/>
          <p:cNvSpPr/>
          <p:nvPr>
            <p:ph sz="half" idx="2"/>
          </p:nvPr>
        </p:nvSpPr>
        <p:spPr>
          <a:xfrm>
            <a:off x="440690" y="1525270"/>
            <a:ext cx="11466830" cy="4329430"/>
          </a:xfrm>
        </p:spPr>
        <p:txBody>
          <a:bodyPr>
            <a:normAutofit lnSpcReduction="10000"/>
          </a:bodyPr>
          <a:p>
            <a:pPr marL="0" indent="0">
              <a:buNone/>
            </a:pPr>
            <a:endParaRPr lang="en-GB" altLang="en-US"/>
          </a:p>
          <a:p>
            <a:pPr marL="0" indent="0">
              <a:buNone/>
            </a:pPr>
            <a:r>
              <a:rPr lang="en-GB" altLang="en-US"/>
              <a:t>The importance of </a:t>
            </a:r>
            <a:r>
              <a:rPr lang="en-GB" altLang="en-US">
                <a:solidFill>
                  <a:srgbClr val="FF0000"/>
                </a:solidFill>
              </a:rPr>
              <a:t>a globally relevant and continually evolving International Biosecurity Education Network</a:t>
            </a:r>
            <a:r>
              <a:rPr lang="en-GB" altLang="en-US"/>
              <a:t> is a crucial component of improving biosecurity, and previous recognition of the need for systematic and sustained education for life scientists. </a:t>
            </a:r>
            <a:endParaRPr lang="en-GB" altLang="en-US"/>
          </a:p>
          <a:p>
            <a:pPr marL="0" indent="0">
              <a:buNone/>
            </a:pPr>
            <a:endParaRPr lang="en-GB" altLang="en-US"/>
          </a:p>
          <a:p>
            <a:pPr marL="0" indent="0">
              <a:buNone/>
            </a:pPr>
            <a:r>
              <a:rPr lang="en-GB" altLang="en-US"/>
              <a:t>In 2nd half of our chapter, we specifically analysed the structure, approach and lessons learned from the INSEN and work of the ABEO and proposed a similar structure that could be applied to the establishment of a comparative network for biosecurity education with a hope for civil society to promote and the BWC to adopt. </a:t>
            </a:r>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339090" y="488315"/>
            <a:ext cx="11325225" cy="5015865"/>
          </a:xfrm>
          <a:prstGeom prst="rect">
            <a:avLst/>
          </a:prstGeom>
          <a:noFill/>
          <a:ln w="9525">
            <a:noFill/>
          </a:ln>
        </p:spPr>
        <p:txBody>
          <a:bodyPr wrap="square">
            <a:spAutoFit/>
          </a:bodyPr>
          <a:p>
            <a:pPr indent="0"/>
            <a:r>
              <a:rPr lang="en-US" sz="2000" b="0">
                <a:solidFill>
                  <a:srgbClr val="FF0000"/>
                </a:solidFill>
                <a:latin typeface="Times New Roman" panose="02020603050405020304" charset="0"/>
                <a:cs typeface="Calibri" panose="020F0502020204030204" charset="0"/>
              </a:rPr>
              <a:t>Comparable approaches</a:t>
            </a:r>
            <a:r>
              <a:rPr lang="en-US" sz="2000" b="0">
                <a:latin typeface="Times New Roman" panose="02020603050405020304" charset="0"/>
                <a:cs typeface="Calibri" panose="020F0502020204030204" charset="0"/>
              </a:rPr>
              <a:t> implemented in analogous frameworks in the nuclear and chemistry fields</a:t>
            </a:r>
            <a:r>
              <a:rPr lang="en-GB" altLang="en-US" sz="2000" b="0">
                <a:latin typeface="Times New Roman" panose="02020603050405020304" charset="0"/>
                <a:cs typeface="Calibri" panose="020F0502020204030204" charset="0"/>
              </a:rPr>
              <a:t>:The work of the International Nuclear Security Education Network (INSEN) of the International Atomic Energy Agency (IAEA) and of the Advisory Board on Education and Outreach (ABEO) under the Organisation for the Prohibition of Chemical Weapons (OPCW) provide useful models and lessons for consideration in building a similar framework for biosecurity education.</a:t>
            </a:r>
            <a:endParaRPr lang="en-GB" altLang="en-US" sz="2000" b="0">
              <a:latin typeface="Times New Roman" panose="02020603050405020304" charset="0"/>
              <a:cs typeface="Calibri" panose="020F0502020204030204" charset="0"/>
            </a:endParaRPr>
          </a:p>
          <a:p>
            <a:pPr indent="0"/>
            <a:endParaRPr lang="en-GB" altLang="en-US" sz="2000" b="0">
              <a:latin typeface="Times New Roman" panose="02020603050405020304" charset="0"/>
              <a:cs typeface="Calibri" panose="020F0502020204030204" charset="0"/>
            </a:endParaRPr>
          </a:p>
          <a:p>
            <a:pPr indent="0"/>
            <a:r>
              <a:rPr lang="en-GB" altLang="en-US" sz="2000" b="0">
                <a:solidFill>
                  <a:srgbClr val="FF0000"/>
                </a:solidFill>
                <a:latin typeface="Times New Roman" panose="02020603050405020304" charset="0"/>
                <a:cs typeface="Calibri" panose="020F0502020204030204" charset="0"/>
              </a:rPr>
              <a:t>Key lessons</a:t>
            </a:r>
            <a:r>
              <a:rPr lang="en-GB" altLang="en-US" sz="2000" b="0">
                <a:latin typeface="Times New Roman" panose="02020603050405020304" charset="0"/>
                <a:cs typeface="Calibri" panose="020F0502020204030204" charset="0"/>
              </a:rPr>
              <a:t> from the INSEN and ABEO for an international biosecurity educational network (IBSEN)</a:t>
            </a:r>
            <a:endParaRPr lang="en-GB" altLang="en-US" sz="2000" b="0">
              <a:latin typeface="Times New Roman" panose="02020603050405020304" charset="0"/>
              <a:cs typeface="Calibri" panose="020F0502020204030204" charset="0"/>
            </a:endParaRPr>
          </a:p>
          <a:p>
            <a:pPr indent="0"/>
            <a:r>
              <a:rPr lang="en-GB" altLang="en-US" sz="2000" b="0">
                <a:latin typeface="Times New Roman" panose="02020603050405020304" charset="0"/>
                <a:cs typeface="Calibri" panose="020F0502020204030204" charset="0"/>
              </a:rPr>
              <a:t>1 comprehensive understanding learned from related initiatives</a:t>
            </a:r>
            <a:endParaRPr lang="en-GB" altLang="en-US" sz="2000" b="0">
              <a:latin typeface="Times New Roman" panose="02020603050405020304" charset="0"/>
              <a:cs typeface="Calibri" panose="020F0502020204030204" charset="0"/>
            </a:endParaRPr>
          </a:p>
          <a:p>
            <a:pPr indent="0"/>
            <a:r>
              <a:rPr lang="en-GB" altLang="en-US" sz="2000" b="0">
                <a:latin typeface="Times New Roman" panose="02020603050405020304" charset="0"/>
                <a:cs typeface="Calibri" panose="020F0502020204030204" charset="0"/>
              </a:rPr>
              <a:t>2 A biosecurity education network must be underpinned by firm and sustained commitment from States and the future network’s host body (such as the Biological and Toxin Weapons Convention). </a:t>
            </a:r>
            <a:endParaRPr lang="en-GB" altLang="en-US" sz="2000" b="0">
              <a:latin typeface="Times New Roman" panose="02020603050405020304" charset="0"/>
              <a:cs typeface="Calibri" panose="020F0502020204030204" charset="0"/>
            </a:endParaRPr>
          </a:p>
          <a:p>
            <a:pPr indent="0"/>
            <a:r>
              <a:rPr lang="en-GB" altLang="en-US" sz="2000" b="0">
                <a:latin typeface="Times New Roman" panose="02020603050405020304" charset="0"/>
                <a:cs typeface="Calibri" panose="020F0502020204030204" charset="0"/>
              </a:rPr>
              <a:t>3 Sustained financial support observed and maintained</a:t>
            </a:r>
            <a:endParaRPr lang="en-GB" altLang="en-US" sz="2000" b="0">
              <a:latin typeface="Times New Roman" panose="02020603050405020304" charset="0"/>
              <a:cs typeface="Calibri" panose="020F0502020204030204" charset="0"/>
            </a:endParaRPr>
          </a:p>
          <a:p>
            <a:pPr indent="0"/>
            <a:r>
              <a:rPr lang="en-GB" altLang="en-US" sz="2000" b="0">
                <a:latin typeface="Times New Roman" panose="02020603050405020304" charset="0"/>
                <a:cs typeface="Calibri" panose="020F0502020204030204" charset="0"/>
              </a:rPr>
              <a:t>4 Strategic vision and clear pathways are required for communication and collaboration between a network and treaty bodies/States</a:t>
            </a:r>
            <a:endParaRPr lang="en-GB" altLang="en-US" sz="2000" b="0">
              <a:latin typeface="Times New Roman" panose="02020603050405020304" charset="0"/>
              <a:cs typeface="Calibri" panose="020F0502020204030204" charset="0"/>
            </a:endParaRPr>
          </a:p>
          <a:p>
            <a:pPr indent="0"/>
            <a:r>
              <a:rPr lang="en-GB" altLang="en-US" sz="2000" b="0">
                <a:latin typeface="Times New Roman" panose="02020603050405020304" charset="0"/>
                <a:cs typeface="Calibri" panose="020F0502020204030204" charset="0"/>
              </a:rPr>
              <a:t>5 Diversity of memberships and engagement with a wide range of stakeholders encouraged</a:t>
            </a:r>
            <a:endParaRPr lang="en-GB" altLang="en-US" sz="2000" b="0">
              <a:latin typeface="Times New Roman" panose="02020603050405020304" charset="0"/>
              <a:cs typeface="Calibri" panose="020F0502020204030204" charset="0"/>
            </a:endParaRPr>
          </a:p>
          <a:p>
            <a:pPr indent="0"/>
            <a:endParaRPr lang="en-GB" altLang="en-US" sz="2000" b="0">
              <a:latin typeface="Times New Roman" panose="02020603050405020304" charset="0"/>
              <a:cs typeface="Calibri" panose="020F0502020204030204" charset="0"/>
            </a:endParaRPr>
          </a:p>
          <a:p>
            <a:pPr indent="0"/>
            <a:r>
              <a:rPr lang="en-GB" altLang="en-US" sz="2000" b="0">
                <a:solidFill>
                  <a:srgbClr val="FF0000"/>
                </a:solidFill>
                <a:latin typeface="Times New Roman" panose="02020603050405020304" charset="0"/>
                <a:cs typeface="Calibri" panose="020F0502020204030204" charset="0"/>
              </a:rPr>
              <a:t>Detail works</a:t>
            </a:r>
            <a:r>
              <a:rPr lang="en-GB" altLang="en-US" sz="2000" b="0">
                <a:latin typeface="Times New Roman" panose="02020603050405020304" charset="0"/>
                <a:cs typeface="Calibri" panose="020F0502020204030204" charset="0"/>
              </a:rPr>
              <a:t> in our new grant: envolvement and shared platform</a:t>
            </a:r>
            <a:endParaRPr lang="en-GB" altLang="en-US" sz="2000" b="0">
              <a:latin typeface="Times New Roman" panose="02020603050405020304" charset="0"/>
              <a:cs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697230" y="613410"/>
            <a:ext cx="10939780" cy="6000750"/>
          </a:xfrm>
          <a:prstGeom prst="rect">
            <a:avLst/>
          </a:prstGeom>
          <a:noFill/>
          <a:ln w="9525">
            <a:noFill/>
          </a:ln>
        </p:spPr>
        <p:txBody>
          <a:bodyPr wrap="square">
            <a:spAutoFit/>
          </a:bodyPr>
          <a:p>
            <a:pPr indent="0"/>
            <a:r>
              <a:rPr lang="en-US" b="1" i="1">
                <a:latin typeface="Times New Roman" panose="02020603050405020304" charset="0"/>
                <a:cs typeface="Calibri" panose="020F0502020204030204" charset="0"/>
              </a:rPr>
              <a:t> </a:t>
            </a:r>
            <a:r>
              <a:rPr lang="en-US" sz="2400" b="1">
                <a:latin typeface="Times New Roman" panose="02020603050405020304" charset="0"/>
                <a:cs typeface="Calibri" panose="020F0502020204030204" charset="0"/>
              </a:rPr>
              <a:t>Conclusion</a:t>
            </a:r>
            <a:endParaRPr lang="en-US" sz="2400" b="1">
              <a:latin typeface="Times New Roman" panose="02020603050405020304" charset="0"/>
              <a:cs typeface="Calibri" panose="020F0502020204030204" charset="0"/>
            </a:endParaRPr>
          </a:p>
          <a:p>
            <a:pPr indent="0"/>
            <a:r>
              <a:rPr lang="en-US" sz="2400" b="0">
                <a:latin typeface="Times New Roman" panose="02020603050405020304" charset="0"/>
                <a:cs typeface="Calibri" panose="020F0502020204030204" charset="0"/>
              </a:rPr>
              <a:t>The decision at the 2022 Biological Weapons Convention Ninth Review Conference to establish a new “Working Group on the strengthening of the Convention” with a mandate to address issues including “Measures on national implementation of the Convention” presents a renewed opportunity to take decisive action to pioneer new biosecurity education and awareness-raising initiatives. </a:t>
            </a:r>
            <a:endParaRPr lang="en-US" sz="2400" b="0">
              <a:latin typeface="Times New Roman" panose="02020603050405020304" charset="0"/>
              <a:cs typeface="Calibri" panose="020F0502020204030204" charset="0"/>
            </a:endParaRPr>
          </a:p>
          <a:p>
            <a:pPr indent="0"/>
            <a:endParaRPr lang="en-US" sz="2400" b="0">
              <a:latin typeface="Times New Roman" panose="02020603050405020304" charset="0"/>
              <a:cs typeface="Calibri" panose="020F0502020204030204" charset="0"/>
            </a:endParaRPr>
          </a:p>
          <a:p>
            <a:pPr indent="0"/>
            <a:r>
              <a:rPr lang="en-US" sz="2400" b="0">
                <a:latin typeface="Times New Roman" panose="02020603050405020304" charset="0"/>
                <a:cs typeface="Calibri" panose="020F0502020204030204" charset="0"/>
              </a:rPr>
              <a:t>Founding and sustainably funding an International Biosecurity Education Network</a:t>
            </a:r>
            <a:r>
              <a:rPr lang="en-GB" altLang="en-US" sz="2400" b="0">
                <a:latin typeface="Times New Roman" panose="02020603050405020304" charset="0"/>
                <a:cs typeface="Calibri" panose="020F0502020204030204" charset="0"/>
              </a:rPr>
              <a:t> -- </a:t>
            </a:r>
            <a:r>
              <a:rPr lang="en-US" sz="2400" b="0">
                <a:latin typeface="Times New Roman" panose="02020603050405020304" charset="0"/>
                <a:cs typeface="Calibri" panose="020F0502020204030204" charset="0"/>
              </a:rPr>
              <a:t>a concept already supported by a number of experts</a:t>
            </a:r>
            <a:r>
              <a:rPr lang="en-GB" altLang="en-US" sz="2400" b="0">
                <a:latin typeface="Times New Roman" panose="02020603050405020304" charset="0"/>
                <a:cs typeface="Calibri" panose="020F0502020204030204" charset="0"/>
              </a:rPr>
              <a:t> </a:t>
            </a:r>
            <a:r>
              <a:rPr lang="en-US" sz="2400" b="0">
                <a:latin typeface="Times New Roman" panose="02020603050405020304" charset="0"/>
                <a:cs typeface="Calibri" panose="020F0502020204030204" charset="0"/>
              </a:rPr>
              <a:t>would be a significant step forward in heightening biological security and ensuring that life scientists have the tools and knowledge to realise their obligations to prevent and mitigate the misuse of biology.  </a:t>
            </a:r>
            <a:endParaRPr lang="en-US" sz="2400" b="0">
              <a:latin typeface="Times New Roman" panose="02020603050405020304" charset="0"/>
              <a:cs typeface="Calibri" panose="020F0502020204030204" charset="0"/>
            </a:endParaRPr>
          </a:p>
          <a:p>
            <a:pPr indent="0"/>
            <a:endParaRPr lang="en-US" sz="2400" b="0">
              <a:latin typeface="Times New Roman" panose="02020603050405020304" charset="0"/>
              <a:cs typeface="Calibri" panose="020F0502020204030204" charset="0"/>
            </a:endParaRPr>
          </a:p>
          <a:p>
            <a:pPr indent="0"/>
            <a:r>
              <a:rPr lang="en-US" sz="2400" b="0">
                <a:latin typeface="Times New Roman" panose="02020603050405020304" charset="0"/>
                <a:cs typeface="Calibri" panose="020F0502020204030204" charset="0"/>
              </a:rPr>
              <a:t>Last but not least, the continuous and creative civil society collective inputs would enhance the biological security education and eventually catch up with the rapid advancements in science and technology.</a:t>
            </a:r>
            <a:endParaRPr lang="en-US" altLang="en-US" sz="2400" b="0">
              <a:latin typeface="Times New Roman" panose="02020603050405020304" charset="0"/>
              <a:cs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Content Placeholder 4"/>
          <p:cNvPicPr>
            <a:picLocks noChangeAspect="1"/>
          </p:cNvPicPr>
          <p:nvPr>
            <p:ph idx="1"/>
          </p:nvPr>
        </p:nvPicPr>
        <p:blipFill>
          <a:blip r:embed="rId1"/>
          <a:stretch>
            <a:fillRect/>
          </a:stretch>
        </p:blipFill>
        <p:spPr>
          <a:xfrm>
            <a:off x="701040" y="816610"/>
            <a:ext cx="10515600" cy="425513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5744</Words>
  <Application>WPS Presentation</Application>
  <PresentationFormat>Widescreen</PresentationFormat>
  <Paragraphs>67</Paragraphs>
  <Slides>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SimSun</vt:lpstr>
      <vt:lpstr>Wingdings</vt:lpstr>
      <vt:lpstr>Lato</vt:lpstr>
      <vt:lpstr>Calibri</vt:lpstr>
      <vt:lpstr>Times New Roman</vt:lpstr>
      <vt:lpstr>Microsoft YaHei</vt:lpstr>
      <vt:lpstr>Arial Unicode MS</vt:lpstr>
      <vt:lpstr>Calibri Light</vt:lpstr>
      <vt:lpstr>Office Theme</vt:lpstr>
      <vt:lpstr>From Essential of Biological Security towards an International Security Education Network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Education in Support of Implementation of the Tianjin Biosecurity Guidelines: Urgent need for Biological Security Education globally and co-ordinately</dc:title>
  <dc:creator>Joe Whitby</dc:creator>
  <cp:lastModifiedBy>shangl</cp:lastModifiedBy>
  <cp:revision>116</cp:revision>
  <dcterms:created xsi:type="dcterms:W3CDTF">2022-12-05T15:53:00Z</dcterms:created>
  <dcterms:modified xsi:type="dcterms:W3CDTF">2023-12-13T04:46:00Z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4B1E5A025794492797B92BC9C1A01896_13</vt:lpwstr>
  </property>
  <property fmtid="{D5CDD505-2E9C-101B-9397-08002B2CF9AE}" pid="3" name="KSOProductBuildVer">
    <vt:lpwstr>2057-12.2.0.13359</vt:lpwstr>
  </property>
</Properties>
</file>