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310" r:id="rId4"/>
    <p:sldId id="298" r:id="rId5"/>
    <p:sldId id="324" r:id="rId6"/>
    <p:sldId id="326" r:id="rId7"/>
    <p:sldId id="330" r:id="rId8"/>
    <p:sldId id="325" r:id="rId9"/>
    <p:sldId id="33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79"/>
    <p:restoredTop sz="95915"/>
  </p:normalViewPr>
  <p:slideViewPr>
    <p:cSldViewPr snapToGrid="0">
      <p:cViewPr varScale="1">
        <p:scale>
          <a:sx n="84" d="100"/>
          <a:sy n="84" d="100"/>
        </p:scale>
        <p:origin x="216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4F47C-3715-0941-95B4-B41B0635F81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053A8-0F0B-7049-B764-552824B650C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195" y="644525"/>
            <a:ext cx="10079990" cy="1546225"/>
          </a:xfrm>
        </p:spPr>
        <p:txBody>
          <a:bodyPr>
            <a:noAutofit/>
          </a:bodyPr>
          <a:lstStyle/>
          <a:p>
            <a:r>
              <a:rPr lang="en-GB" sz="3600" b="1" i="0" dirty="0">
                <a:solidFill>
                  <a:srgbClr val="4D4D4D"/>
                </a:solidFill>
                <a:effectLst/>
                <a:latin typeface="Lato" panose="020F0502020204030203" pitchFamily="34" charset="0"/>
              </a:rPr>
              <a:t>Essentials of Biological Security: An Overview of the Biosecurity Education Resource Book </a:t>
            </a:r>
            <a:endParaRPr lang="en-GB" sz="3600" b="1" i="0" dirty="0">
              <a:solidFill>
                <a:srgbClr val="4D4D4D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670" y="2399665"/>
            <a:ext cx="10429240" cy="4071620"/>
          </a:xfrm>
        </p:spPr>
        <p:txBody>
          <a:bodyPr>
            <a:normAutofit/>
          </a:bodyPr>
          <a:lstStyle/>
          <a:p>
            <a:endParaRPr lang="en-GB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endParaRPr lang="en-GB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r>
              <a:rPr lang="en-GB" sz="3200" b="1" i="1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Professor Lijun Shang</a:t>
            </a:r>
            <a:endParaRPr lang="en-GB" sz="3200" b="1" i="1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r>
              <a:rPr lang="en-GB" b="0" i="0" dirty="0">
                <a:solidFill>
                  <a:srgbClr val="404040"/>
                </a:solidFill>
                <a:effectLst/>
                <a:latin typeface="Lato" panose="020F0502020204030203" pitchFamily="34" charset="0"/>
                <a:sym typeface="+mn-ea"/>
              </a:rPr>
              <a:t>l.shang@londonmet.ac.uk</a:t>
            </a:r>
            <a:endParaRPr lang="en-GB" b="0" i="0" dirty="0">
              <a:solidFill>
                <a:srgbClr val="404040"/>
              </a:solidFill>
              <a:effectLst/>
              <a:latin typeface="Lato" panose="020F0502020204030203" pitchFamily="34" charset="0"/>
              <a:sym typeface="+mn-ea"/>
            </a:endParaRPr>
          </a:p>
          <a:p>
            <a:endParaRPr lang="en-GB" b="0" i="0" dirty="0">
              <a:solidFill>
                <a:srgbClr val="404040"/>
              </a:solidFill>
              <a:effectLst/>
              <a:latin typeface="Lato" panose="020F0502020204030203" pitchFamily="34" charset="0"/>
              <a:sym typeface="+mn-ea"/>
            </a:endParaRPr>
          </a:p>
          <a:p>
            <a:r>
              <a:rPr lang="en-GB" b="1" dirty="0">
                <a:solidFill>
                  <a:srgbClr val="404040"/>
                </a:solidFill>
                <a:effectLst/>
                <a:latin typeface="Lato" panose="020F0502020204030203" pitchFamily="34" charset="0"/>
                <a:sym typeface="+mn-ea"/>
              </a:rPr>
              <a:t>Biological Security Research Center </a:t>
            </a:r>
            <a:endParaRPr lang="en-GB" b="1" dirty="0">
              <a:solidFill>
                <a:srgbClr val="404040"/>
              </a:solidFill>
              <a:effectLst/>
              <a:latin typeface="Lato" panose="020F0502020204030203" pitchFamily="34" charset="0"/>
              <a:sym typeface="+mn-ea"/>
            </a:endParaRPr>
          </a:p>
          <a:p>
            <a:r>
              <a:rPr lang="en-GB" b="1" dirty="0">
                <a:solidFill>
                  <a:srgbClr val="404040"/>
                </a:solidFill>
                <a:effectLst/>
                <a:latin typeface="Lato" panose="020F0502020204030203" pitchFamily="34" charset="0"/>
                <a:sym typeface="+mn-ea"/>
              </a:rPr>
              <a:t>London Metropolitan University </a:t>
            </a:r>
            <a:endParaRPr lang="en-GB" b="1" dirty="0">
              <a:solidFill>
                <a:srgbClr val="404040"/>
              </a:solidFill>
              <a:effectLst/>
              <a:latin typeface="Lato" panose="020F0502020204030203" pitchFamily="34" charset="0"/>
              <a:sym typeface="+mn-ea"/>
            </a:endParaRP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425" y="5786120"/>
            <a:ext cx="3057525" cy="800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Content Placeholder 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33500" y="474345"/>
            <a:ext cx="4187825" cy="590867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/>
        </p:nvSpPr>
        <p:spPr>
          <a:xfrm>
            <a:off x="5927090" y="1173480"/>
            <a:ext cx="5878830" cy="4151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0">
              <a:buFont typeface="Arial" panose="020B0604020202020204" pitchFamily="34" charset="0"/>
            </a:pPr>
            <a:r>
              <a:rPr lang="en-GB" altLang="en-US" dirty="0">
                <a:solidFill>
                  <a:srgbClr val="0070C0"/>
                </a:solidFill>
              </a:rPr>
              <a:t>Outline</a:t>
            </a:r>
            <a:endParaRPr lang="en-GB" altLang="en-US" dirty="0">
              <a:solidFill>
                <a:srgbClr val="0070C0"/>
              </a:solidFill>
            </a:endParaRPr>
          </a:p>
          <a:p>
            <a:pPr indent="0">
              <a:buFont typeface="Arial" panose="020B0604020202020204" pitchFamily="34" charset="0"/>
            </a:pPr>
            <a:endParaRPr lang="en-GB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dirty="0"/>
              <a:t>Backgound</a:t>
            </a:r>
            <a:endParaRPr lang="en-GB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dirty="0"/>
              <a:t>Brief of structure</a:t>
            </a:r>
            <a:endParaRPr lang="en-GB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dirty="0"/>
              <a:t>Future developments and events</a:t>
            </a: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1"/>
          <p:cNvSpPr>
            <a:spLocks noGrp="1"/>
          </p:cNvSpPr>
          <p:nvPr/>
        </p:nvSpPr>
        <p:spPr>
          <a:xfrm>
            <a:off x="187325" y="260985"/>
            <a:ext cx="8806815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/>
          <p:nvPr>
            <p:ph sz="half" idx="2"/>
          </p:nvPr>
        </p:nvSpPr>
        <p:spPr>
          <a:xfrm>
            <a:off x="504190" y="1344930"/>
            <a:ext cx="11371580" cy="4351655"/>
          </a:xfrm>
        </p:spPr>
        <p:txBody>
          <a:bodyPr>
            <a:normAutofit lnSpcReduction="10000"/>
          </a:bodyPr>
          <a:p>
            <a:r>
              <a:rPr lang="en-GB" altLang="en-US"/>
              <a:t>Gaps in biosecurity education in life and related scientists</a:t>
            </a:r>
            <a:endParaRPr lang="en-GB" altLang="en-US"/>
          </a:p>
          <a:p>
            <a:r>
              <a:rPr lang="en-GB" altLang="en-US"/>
              <a:t>No biosecurity education resources book currently</a:t>
            </a:r>
            <a:endParaRPr lang="en-GB" altLang="en-US"/>
          </a:p>
          <a:p>
            <a:pPr marL="0" indent="0">
              <a:buNone/>
            </a:pPr>
            <a:endParaRPr lang="en-GB" altLang="en-US"/>
          </a:p>
          <a:p>
            <a:r>
              <a:rPr lang="en-GB" altLang="en-US">
                <a:solidFill>
                  <a:srgbClr val="FF0000"/>
                </a:solidFill>
              </a:rPr>
              <a:t>The aim of this book </a:t>
            </a:r>
            <a:r>
              <a:rPr lang="en-GB" altLang="en-US"/>
              <a:t>will be to provide an essential resource to underpin the growth of biological security understanding during that period</a:t>
            </a:r>
            <a:endParaRPr lang="en-GB" altLang="en-US"/>
          </a:p>
          <a:p>
            <a:r>
              <a:rPr lang="en-GB" altLang="en-US">
                <a:solidFill>
                  <a:srgbClr val="FF0000"/>
                </a:solidFill>
              </a:rPr>
              <a:t>The focus of this book</a:t>
            </a:r>
            <a:r>
              <a:rPr lang="en-GB" altLang="en-US"/>
              <a:t> is on the life sciences and the Biological and Toxin Weapons Convention (BTWC) while we take </a:t>
            </a:r>
            <a:r>
              <a:rPr lang="en-GB" altLang="en-US">
                <a:solidFill>
                  <a:srgbClr val="0070C0"/>
                </a:solidFill>
              </a:rPr>
              <a:t>a broad view of the threat and the regulatory regime</a:t>
            </a:r>
            <a:r>
              <a:rPr lang="en-GB" altLang="en-US"/>
              <a:t>, particularly to include mid-spectrum agents such as toxins and bioregulators and the Chemical Weapons Convention (CWC)</a:t>
            </a: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1"/>
          <p:cNvSpPr>
            <a:spLocks noGrp="1"/>
          </p:cNvSpPr>
          <p:nvPr/>
        </p:nvSpPr>
        <p:spPr>
          <a:xfrm>
            <a:off x="187325" y="260985"/>
            <a:ext cx="8806815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/>
              <a:t>Structure of the book </a:t>
            </a:r>
            <a:endParaRPr lang="en-US" dirty="0"/>
          </a:p>
        </p:txBody>
      </p:sp>
      <p:sp>
        <p:nvSpPr>
          <p:cNvPr id="3" name="Content Placeholder 2"/>
          <p:cNvSpPr/>
          <p:nvPr>
            <p:ph sz="half" idx="2"/>
          </p:nvPr>
        </p:nvSpPr>
        <p:spPr>
          <a:xfrm>
            <a:off x="567055" y="1017270"/>
            <a:ext cx="11550650" cy="533400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GB" altLang="en-US"/>
              <a:t>The book is divided into </a:t>
            </a:r>
            <a:r>
              <a:rPr lang="en-GB" altLang="en-US">
                <a:solidFill>
                  <a:srgbClr val="0070C0"/>
                </a:solidFill>
              </a:rPr>
              <a:t>20 chapters</a:t>
            </a:r>
            <a:r>
              <a:rPr lang="en-GB" altLang="en-US"/>
              <a:t> in </a:t>
            </a:r>
            <a:r>
              <a:rPr lang="en-GB" altLang="en-US">
                <a:solidFill>
                  <a:srgbClr val="0070C0"/>
                </a:solidFill>
              </a:rPr>
              <a:t>five sections</a:t>
            </a:r>
            <a:r>
              <a:rPr lang="en-GB" altLang="en-US"/>
              <a:t>: </a:t>
            </a:r>
            <a:endParaRPr lang="en-GB" altLang="en-US"/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r>
              <a:rPr lang="en-GB" altLang="en-US"/>
              <a:t>1.Introduction and Overview</a:t>
            </a:r>
            <a:endParaRPr lang="en-GB" altLang="en-US"/>
          </a:p>
          <a:p>
            <a:pPr marL="0" indent="0">
              <a:buNone/>
            </a:pPr>
            <a:r>
              <a:rPr lang="en-GB" altLang="en-US"/>
              <a:t>               Chapter 1</a:t>
            </a:r>
            <a:endParaRPr lang="en-GB" altLang="en-US"/>
          </a:p>
          <a:p>
            <a:pPr marL="0" indent="0">
              <a:buNone/>
            </a:pPr>
            <a:r>
              <a:rPr lang="en-GB" altLang="en-US"/>
              <a:t>2.The Threat</a:t>
            </a:r>
            <a:endParaRPr lang="en-GB" altLang="en-US"/>
          </a:p>
          <a:p>
            <a:pPr marL="0" indent="0">
              <a:buNone/>
            </a:pPr>
            <a:r>
              <a:rPr lang="en-GB" altLang="en-US"/>
              <a:t>               Chapters 2 - 8</a:t>
            </a:r>
            <a:endParaRPr lang="en-GB" altLang="en-US"/>
          </a:p>
          <a:p>
            <a:pPr marL="0" indent="0">
              <a:buNone/>
            </a:pPr>
            <a:r>
              <a:rPr lang="en-GB" altLang="en-US"/>
              <a:t>3.The International Response</a:t>
            </a:r>
            <a:endParaRPr lang="en-GB" altLang="en-US"/>
          </a:p>
          <a:p>
            <a:pPr marL="0" indent="0">
              <a:buNone/>
            </a:pPr>
            <a:r>
              <a:rPr lang="en-GB" altLang="en-US"/>
              <a:t>               Chapters 9 - 12</a:t>
            </a:r>
            <a:endParaRPr lang="en-GB" altLang="en-US"/>
          </a:p>
          <a:p>
            <a:pPr marL="0" indent="0">
              <a:buNone/>
            </a:pPr>
            <a:r>
              <a:rPr lang="en-GB" altLang="en-US"/>
              <a:t>4.The Role of Scientists</a:t>
            </a:r>
            <a:endParaRPr lang="en-GB" altLang="en-US"/>
          </a:p>
          <a:p>
            <a:pPr marL="0" indent="0">
              <a:buNone/>
            </a:pPr>
            <a:r>
              <a:rPr lang="en-GB" altLang="en-US"/>
              <a:t>               Chapters 13 - 18</a:t>
            </a:r>
            <a:endParaRPr lang="en-GB" altLang="en-US"/>
          </a:p>
          <a:p>
            <a:pPr marL="0" indent="0">
              <a:buNone/>
            </a:pPr>
            <a:r>
              <a:rPr lang="en-GB" altLang="en-US"/>
              <a:t>5.The Future</a:t>
            </a:r>
            <a:endParaRPr lang="en-GB" altLang="en-US"/>
          </a:p>
          <a:p>
            <a:pPr marL="0" indent="0">
              <a:buNone/>
            </a:pPr>
            <a:r>
              <a:rPr lang="en-GB" altLang="en-US"/>
              <a:t>               Chapters 19 - 20</a:t>
            </a:r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Text Box 99"/>
          <p:cNvSpPr txBox="1"/>
          <p:nvPr/>
        </p:nvSpPr>
        <p:spPr>
          <a:xfrm>
            <a:off x="608330" y="478790"/>
            <a:ext cx="10986135" cy="600710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en-US" b="1">
                <a:latin typeface="Times New Roman" panose="02020603050405020304" charset="0"/>
                <a:cs typeface="等线" charset="0"/>
              </a:rPr>
              <a:t>Chapter 1: Biological Security After the Pandemic </a:t>
            </a:r>
            <a:r>
              <a:rPr lang="en-US" b="0">
                <a:latin typeface="Times New Roman" panose="02020603050405020304" charset="0"/>
                <a:cs typeface="等线" charset="0"/>
              </a:rPr>
              <a:t>Lijun Shang, Weiwen Zhang and Malcolm Dando</a:t>
            </a:r>
            <a:endParaRPr lang="en-US" b="0">
              <a:latin typeface="Times New Roman" panose="02020603050405020304" charset="0"/>
              <a:cs typeface="等线" charset="0"/>
            </a:endParaRPr>
          </a:p>
          <a:p>
            <a:pPr indent="0"/>
            <a:endParaRPr lang="en-US" b="0">
              <a:latin typeface="Times New Roman" panose="02020603050405020304" charset="0"/>
              <a:cs typeface="等线" charset="0"/>
            </a:endParaRPr>
          </a:p>
          <a:p>
            <a:pPr indent="0"/>
            <a:r>
              <a:rPr lang="en-US" b="1">
                <a:latin typeface="Times New Roman" panose="02020603050405020304" charset="0"/>
                <a:cs typeface="等线" charset="0"/>
              </a:rPr>
              <a:t>Chapter 2:</a:t>
            </a:r>
            <a:r>
              <a:rPr lang="en-US" b="0">
                <a:latin typeface="Times New Roman" panose="02020603050405020304" charset="0"/>
                <a:cs typeface="等线" charset="0"/>
              </a:rPr>
              <a:t> </a:t>
            </a:r>
            <a:r>
              <a:rPr lang="en-US" b="1">
                <a:latin typeface="Times New Roman" panose="02020603050405020304" charset="0"/>
                <a:cs typeface="等线" charset="0"/>
              </a:rPr>
              <a:t>Falling between the Cracks and by the Sides: Can Disarmament Treaties Respond to Scientific and Technological Developments? </a:t>
            </a:r>
            <a:r>
              <a:rPr lang="en-US" b="0">
                <a:latin typeface="Times New Roman" panose="02020603050405020304" charset="0"/>
                <a:cs typeface="等线" charset="0"/>
              </a:rPr>
              <a:t>Jean Pascal Zanders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等线" charset="0"/>
              </a:rPr>
              <a:t>Chapter 3: A Multifaceted Threat </a:t>
            </a:r>
            <a:r>
              <a:rPr lang="en-US" b="0">
                <a:solidFill>
                  <a:srgbClr val="000000"/>
                </a:solidFill>
                <a:latin typeface="Times New Roman" panose="02020603050405020304" charset="0"/>
                <a:cs typeface="等线" charset="0"/>
              </a:rPr>
              <a:t>Gemma Bowsher</a:t>
            </a:r>
            <a:r>
              <a:rPr lang="en-US" b="1">
                <a:latin typeface="Times New Roman" panose="02020603050405020304" charset="0"/>
                <a:cs typeface="等线" charset="0"/>
              </a:rPr>
              <a:t>Chapter 4: Biological Weapons from the Ancient World to 1945 </a:t>
            </a:r>
            <a:r>
              <a:rPr lang="en-US" b="0">
                <a:latin typeface="Times New Roman" panose="02020603050405020304" charset="0"/>
                <a:cs typeface="等线" charset="0"/>
              </a:rPr>
              <a:t>Brett Edwards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等线" charset="0"/>
              </a:rPr>
              <a:t>Chapter 5: Biological Weapons from 1946 to 2000 </a:t>
            </a:r>
            <a:r>
              <a:rPr lang="en-US" b="0">
                <a:solidFill>
                  <a:srgbClr val="000000"/>
                </a:solidFill>
                <a:latin typeface="Times New Roman" panose="02020603050405020304" charset="0"/>
                <a:cs typeface="等线" charset="0"/>
              </a:rPr>
              <a:t>Brian Balmer</a:t>
            </a:r>
            <a:r>
              <a:rPr lang="en-US" b="1">
                <a:latin typeface="Times New Roman" panose="02020603050405020304" charset="0"/>
                <a:cs typeface="等线" charset="0"/>
              </a:rPr>
              <a:t>Chapter 6: The Problem of Dual Use in the 21st Century </a:t>
            </a:r>
            <a:r>
              <a:rPr lang="en-US" b="0">
                <a:latin typeface="Times New Roman" panose="02020603050405020304" charset="0"/>
                <a:cs typeface="等线" charset="0"/>
              </a:rPr>
              <a:t>Kathryn Nixdorff</a:t>
            </a:r>
            <a:r>
              <a:rPr lang="en-US" b="1">
                <a:latin typeface="Times New Roman" panose="02020603050405020304" charset="0"/>
                <a:cs typeface="等线" charset="0"/>
              </a:rPr>
              <a:t>Chapter 7: Key Cutting-edge Biotechnologies Today </a:t>
            </a:r>
            <a:r>
              <a:rPr lang="en-US" b="0">
                <a:latin typeface="Times New Roman" panose="02020603050405020304" charset="0"/>
                <a:cs typeface="等线" charset="0"/>
              </a:rPr>
              <a:t>Xinyu Song, Weiwen Zhang</a:t>
            </a:r>
            <a:endParaRPr lang="en-US" b="1">
              <a:solidFill>
                <a:srgbClr val="366091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r>
              <a:rPr lang="en-US" b="1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Chapter 8: Convergence of Science and Technology  </a:t>
            </a:r>
            <a:r>
              <a:rPr lang="en-US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Ralf Trapp</a:t>
            </a:r>
            <a:endParaRPr lang="en-US">
              <a:solidFill>
                <a:schemeClr val="tx1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endParaRPr lang="en-US" altLang="en-US">
              <a:solidFill>
                <a:schemeClr val="tx1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endParaRPr lang="en-US" altLang="en-US">
              <a:solidFill>
                <a:schemeClr val="tx1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r>
              <a:rPr lang="en-US" altLang="en-US" b="1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Chapter 9: Role of the Life Science Community in Strengthening the Web of Prevention for Biosafety and Biosecurity 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Tatyana Novossiolova</a:t>
            </a:r>
            <a:endParaRPr lang="en-US" altLang="en-US" b="1">
              <a:solidFill>
                <a:schemeClr val="tx1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r>
              <a:rPr lang="en-US" altLang="en-US" b="1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Chapter 10: 1925 Geneva Protocol and the BTWC </a:t>
            </a:r>
            <a:r>
              <a:rPr lang="en-US" altLang="en-US" b="1" i="1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Jez Littlewood</a:t>
            </a:r>
            <a:endParaRPr lang="en-US" altLang="en-US" b="1">
              <a:solidFill>
                <a:schemeClr val="tx1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r>
              <a:rPr lang="en-US" altLang="en-US" b="1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Chapter 11: Constraining the weaponization of pathogens and toxic chemicals through international human rights law and international humanitarian law </a:t>
            </a:r>
            <a:r>
              <a:rPr lang="en-US" altLang="en-US" b="1" i="1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Michael Crowley</a:t>
            </a:r>
            <a:endParaRPr lang="en-US" altLang="en-US" b="1">
              <a:solidFill>
                <a:schemeClr val="tx1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r>
              <a:rPr lang="en-US" altLang="en-US" b="1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Chapter 12: The Role of International Organisations in Biosecurity and the Prevention of Biological Warfare 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charset="0"/>
                <a:ea typeface="SimSun" panose="02010600030101010101" pitchFamily="2" charset="-122"/>
              </a:rPr>
              <a:t>Louison Mazeaud, James Revill, Jaroslav Krasny and Vivienne Zhang</a:t>
            </a:r>
            <a:endParaRPr lang="en-US" altLang="en-US">
              <a:solidFill>
                <a:schemeClr val="tx1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Text Box 99"/>
          <p:cNvSpPr txBox="1"/>
          <p:nvPr/>
        </p:nvSpPr>
        <p:spPr>
          <a:xfrm>
            <a:off x="327660" y="613410"/>
            <a:ext cx="11550650" cy="602869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en-US" b="1">
                <a:latin typeface="Times New Roman" panose="02020603050405020304" charset="0"/>
                <a:cs typeface="等线" charset="0"/>
              </a:rPr>
              <a:t>Chapter 13: Laboratory Biorisk Management as a Key Tool for Scientists to Understand Future Biological Threats and Strengthen the Biological Weapons Convention. </a:t>
            </a:r>
            <a:r>
              <a:rPr lang="en-US" b="0">
                <a:latin typeface="Times New Roman" panose="02020603050405020304" charset="0"/>
                <a:cs typeface="等线" charset="0"/>
              </a:rPr>
              <a:t>Mayra Ameneiros</a:t>
            </a:r>
            <a:r>
              <a:rPr lang="en-US" b="1">
                <a:solidFill>
                  <a:srgbClr val="222222"/>
                </a:solidFill>
                <a:latin typeface="Times New Roman" panose="02020603050405020304" charset="0"/>
                <a:cs typeface="等线" charset="0"/>
              </a:rPr>
              <a:t>Chapter 14: Examples of Biorisk Management National Regulatory Frameworks  </a:t>
            </a:r>
            <a:r>
              <a:rPr lang="en-US" b="0">
                <a:solidFill>
                  <a:srgbClr val="222222"/>
                </a:solidFill>
                <a:latin typeface="Times New Roman" panose="02020603050405020304" charset="0"/>
                <a:cs typeface="等线" charset="0"/>
              </a:rPr>
              <a:t>Dana Perkins and Lela Bakanidze</a:t>
            </a:r>
            <a:r>
              <a:rPr lang="en-US" b="1">
                <a:latin typeface="Times New Roman" panose="02020603050405020304" charset="0"/>
                <a:cs typeface="MS Mincho" charset="0"/>
              </a:rPr>
              <a:t>Chapter 15: Lessons from ePPP Research and the COVID-19 Pandemic </a:t>
            </a:r>
            <a:r>
              <a:rPr lang="en-US" b="0">
                <a:latin typeface="Times New Roman" panose="02020603050405020304" charset="0"/>
                <a:cs typeface="MS Mincho" charset="0"/>
              </a:rPr>
              <a:t>Nariyoshi Shinomiya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cs typeface="DengXian Light" charset="0"/>
              </a:rPr>
              <a:t>Chapter 16: The Hague Ethical Guidelines and the Tianjin Biosecurity Guidelines </a:t>
            </a:r>
            <a:r>
              <a:rPr lang="en-US" b="0">
                <a:solidFill>
                  <a:srgbClr val="222222"/>
                </a:solidFill>
                <a:latin typeface="Times New Roman" panose="02020603050405020304" charset="0"/>
                <a:ea typeface="SimSun" panose="02010600030101010101" pitchFamily="2" charset="-122"/>
              </a:rPr>
              <a:t>Yang Xue</a:t>
            </a:r>
            <a:r>
              <a:rPr lang="en-US" b="1">
                <a:solidFill>
                  <a:srgbClr val="366091"/>
                </a:solidFill>
                <a:latin typeface="Times New Roman" panose="02020603050405020304" charset="0"/>
                <a:ea typeface="SimSun" panose="02010600030101010101" pitchFamily="2" charset="-122"/>
              </a:rPr>
              <a:t>Chapter 17:  Engaging Scientists in Biorisk Management Yuhan BAO, Alonso Flores</a:t>
            </a:r>
            <a:r>
              <a:rPr lang="en-US" b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Chapter 18: The Role of Ethics in Dealing with Dual Use </a:t>
            </a:r>
            <a:r>
              <a:rPr lang="en-US" b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Leifan Wang</a:t>
            </a:r>
            <a:endParaRPr lang="en-US" b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endParaRPr lang="en-US" b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  <a:cs typeface="等线" charset="0"/>
            </a:endParaRPr>
          </a:p>
          <a:p>
            <a:pPr indent="0"/>
            <a:r>
              <a:rPr lang="en-US" b="1">
                <a:latin typeface="Times New Roman" panose="02020603050405020304" charset="0"/>
                <a:cs typeface="等线" charset="0"/>
              </a:rPr>
              <a:t>Chapter 19: Where is the Governance of Dual-Use Science Going? </a:t>
            </a:r>
            <a:r>
              <a:rPr lang="en-US" b="0">
                <a:latin typeface="Times New Roman" panose="02020603050405020304" charset="0"/>
                <a:cs typeface="等线" charset="0"/>
              </a:rPr>
              <a:t>Nancy Connell and Gigi Gronvall</a:t>
            </a:r>
            <a:r>
              <a:rPr lang="en-US" b="1">
                <a:latin typeface="Times New Roman" panose="02020603050405020304" charset="0"/>
                <a:cs typeface="等线" charset="0"/>
              </a:rPr>
              <a:t>Chapter 20: Towards an International Biosecurity Education Network (IBSEN) </a:t>
            </a:r>
            <a:r>
              <a:rPr lang="en-US" b="0">
                <a:latin typeface="Times New Roman" panose="02020603050405020304" charset="0"/>
                <a:cs typeface="等线" charset="0"/>
              </a:rPr>
              <a:t>Kathryn Millett and Lijun Shang</a:t>
            </a:r>
            <a:endParaRPr lang="en-US" altLang="en-US" b="0">
              <a:latin typeface="Times New Roman" panose="02020603050405020304" charset="0"/>
              <a:cs typeface="等线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1"/>
          <p:cNvSpPr>
            <a:spLocks noGrp="1"/>
          </p:cNvSpPr>
          <p:nvPr/>
        </p:nvSpPr>
        <p:spPr>
          <a:xfrm>
            <a:off x="440690" y="451485"/>
            <a:ext cx="8267700" cy="1073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>
                <a:solidFill>
                  <a:srgbClr val="FF0000"/>
                </a:solidFill>
                <a:sym typeface="+mn-ea"/>
              </a:rPr>
              <a:t>Future developments and events</a:t>
            </a:r>
            <a:endParaRPr lang="en-GB" altLang="en-US" dirty="0">
              <a:solidFill>
                <a:srgbClr val="FF0000"/>
              </a:solidFill>
            </a:endParaRPr>
          </a:p>
          <a:p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/>
          <p:nvPr>
            <p:ph sz="half" idx="2"/>
          </p:nvPr>
        </p:nvSpPr>
        <p:spPr>
          <a:xfrm>
            <a:off x="440690" y="1525270"/>
            <a:ext cx="11466830" cy="4329430"/>
          </a:xfrm>
        </p:spPr>
        <p:txBody>
          <a:bodyPr>
            <a:normAutofit lnSpcReduction="10000"/>
          </a:bodyPr>
          <a:p>
            <a:r>
              <a:rPr lang="en-GB" altLang="en-US"/>
              <a:t>Launching event in June 2024 at LMU</a:t>
            </a:r>
            <a:endParaRPr lang="en-GB" altLang="en-US"/>
          </a:p>
          <a:p>
            <a:pPr marL="0" indent="0">
              <a:buNone/>
            </a:pPr>
            <a:endParaRPr lang="en-GB" altLang="en-US"/>
          </a:p>
          <a:p>
            <a:r>
              <a:rPr lang="en-GB" altLang="en-US"/>
              <a:t>Translation of the book to different languages including 5 other UN official languages, we are open to offers of assistance</a:t>
            </a:r>
            <a:endParaRPr lang="en-GB" altLang="en-US"/>
          </a:p>
          <a:p>
            <a:pPr marL="0" indent="0">
              <a:buNone/>
            </a:pPr>
            <a:endParaRPr lang="en-GB" altLang="en-US"/>
          </a:p>
          <a:p>
            <a:r>
              <a:rPr lang="en-GB" altLang="en-US"/>
              <a:t>Workshops to discuss the biosecurity education according to national and cultural circumstances</a:t>
            </a:r>
            <a:endParaRPr lang="en-GB" altLang="en-US"/>
          </a:p>
          <a:p>
            <a:pPr marL="0" indent="0">
              <a:buNone/>
            </a:pPr>
            <a:endParaRPr lang="en-GB" altLang="en-US"/>
          </a:p>
          <a:p>
            <a:r>
              <a:rPr lang="en-GB" altLang="en-US"/>
              <a:t>Developing International Biosecurity Education Network (IBSEN) </a:t>
            </a:r>
            <a:endParaRPr lang="en-GB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Content Placeholder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01040" y="816610"/>
            <a:ext cx="10515600" cy="4255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3449</Words>
  <Application>WPS Presentation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SimSun</vt:lpstr>
      <vt:lpstr>Wingdings</vt:lpstr>
      <vt:lpstr>Lato</vt:lpstr>
      <vt:lpstr>Calibri</vt:lpstr>
      <vt:lpstr>Times New Roman</vt:lpstr>
      <vt:lpstr>等线</vt:lpstr>
      <vt:lpstr>MS Mincho</vt:lpstr>
      <vt:lpstr>DengXian Light</vt:lpstr>
      <vt:lpstr>Microsoft YaHei</vt:lpstr>
      <vt:lpstr>Arial Unicode MS</vt:lpstr>
      <vt:lpstr>Calibri Light</vt:lpstr>
      <vt:lpstr>Segoe Print</vt:lpstr>
      <vt:lpstr>Office Theme</vt:lpstr>
      <vt:lpstr>Essentials of Biological Security: An Overview of the Biosecurity Education Resource Book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Biosecurity Education in Support of Implementation of the Tianjin Biosecurity Guidelines: Urgent need for Biological Security Education globally and co-ordinately</dc:title>
  <dc:creator>Joe Whitby</dc:creator>
  <cp:lastModifiedBy>shangl</cp:lastModifiedBy>
  <cp:revision>105</cp:revision>
  <dcterms:created xsi:type="dcterms:W3CDTF">2022-12-05T15:53:00Z</dcterms:created>
  <dcterms:modified xsi:type="dcterms:W3CDTF">2023-12-12T16:26:55Z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2505BA26E35B4848BCC535EF3D338758_13</vt:lpwstr>
  </property>
  <property fmtid="{D5CDD505-2E9C-101B-9397-08002B2CF9AE}" pid="3" name="KSOProductBuildVer">
    <vt:lpwstr>2057-12.2.0.13359</vt:lpwstr>
  </property>
</Properties>
</file>