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7" r:id="rId4"/>
    <p:sldId id="281" r:id="rId5"/>
    <p:sldId id="302" r:id="rId6"/>
    <p:sldId id="303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F0E18-2D42-4DF3-B5F8-51C8517F19D1}" type="datetimeFigureOut">
              <a:rPr lang="en-GB" smtClean="0"/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E301B-7421-4C05-BAD0-C1356855B95A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80F-A2CC-4690-892D-CFBC2D0878A6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495D-820B-4E1B-BEC4-BA9FACD52D2D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80F-A2CC-4690-892D-CFBC2D0878A6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495D-820B-4E1B-BEC4-BA9FACD52D2D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80F-A2CC-4690-892D-CFBC2D0878A6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495D-820B-4E1B-BEC4-BA9FACD52D2D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80F-A2CC-4690-892D-CFBC2D0878A6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495D-820B-4E1B-BEC4-BA9FACD52D2D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80F-A2CC-4690-892D-CFBC2D0878A6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495D-820B-4E1B-BEC4-BA9FACD52D2D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80F-A2CC-4690-892D-CFBC2D0878A6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495D-820B-4E1B-BEC4-BA9FACD52D2D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80F-A2CC-4690-892D-CFBC2D0878A6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495D-820B-4E1B-BEC4-BA9FACD52D2D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80F-A2CC-4690-892D-CFBC2D0878A6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495D-820B-4E1B-BEC4-BA9FACD52D2D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80F-A2CC-4690-892D-CFBC2D0878A6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495D-820B-4E1B-BEC4-BA9FACD52D2D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80F-A2CC-4690-892D-CFBC2D0878A6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495D-820B-4E1B-BEC4-BA9FACD52D2D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580F-A2CC-4690-892D-CFBC2D0878A6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495D-820B-4E1B-BEC4-BA9FACD52D2D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A580F-A2CC-4690-892D-CFBC2D0878A6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4495D-820B-4E1B-BEC4-BA9FACD52D2D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1114" y="4095760"/>
            <a:ext cx="5191046" cy="1969994"/>
          </a:xfrm>
        </p:spPr>
        <p:txBody>
          <a:bodyPr>
            <a:normAutofit/>
          </a:bodyPr>
          <a:lstStyle/>
          <a:p>
            <a:r>
              <a:rPr lang="en-GB" dirty="0"/>
              <a:t>Professor Lijun Shang</a:t>
            </a:r>
            <a:endParaRPr lang="en-GB" dirty="0"/>
          </a:p>
          <a:p>
            <a:r>
              <a:rPr lang="en-GB" dirty="0"/>
              <a:t>Biological Security Research Centre</a:t>
            </a:r>
            <a:endParaRPr lang="en-GB" dirty="0"/>
          </a:p>
          <a:p>
            <a:r>
              <a:rPr lang="en-GB" dirty="0"/>
              <a:t>London Metropolitan University</a:t>
            </a:r>
            <a:endParaRPr lang="en-GB" dirty="0"/>
          </a:p>
          <a:p>
            <a:r>
              <a:rPr lang="en-GB" dirty="0"/>
              <a:t>28 April 2023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6537" y="413220"/>
            <a:ext cx="3056640" cy="79614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47215" y="1826260"/>
            <a:ext cx="9553575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/>
              <a:t>LMU BSRC reflection on Review Conference</a:t>
            </a:r>
            <a:endParaRPr lang="en-GB" sz="4000" dirty="0"/>
          </a:p>
          <a:p>
            <a:r>
              <a:rPr lang="en-GB" sz="4000" dirty="0"/>
              <a:t>and its recent works and plans</a:t>
            </a:r>
            <a:endParaRPr lang="en-GB" sz="4000" dirty="0"/>
          </a:p>
        </p:txBody>
      </p:sp>
      <p:pic>
        <p:nvPicPr>
          <p:cNvPr id="6" name="Picture 5" descr="A picture containing cake, indoor, birthday, decorated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287" y="3962650"/>
            <a:ext cx="3154656" cy="21031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616" y="102254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Outline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BWC Review Conference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Recent works</a:t>
            </a:r>
            <a:endParaRPr lang="en-GB" dirty="0"/>
          </a:p>
          <a:p>
            <a:endParaRPr lang="en-GB" dirty="0"/>
          </a:p>
          <a:p>
            <a:r>
              <a:rPr lang="en-GB" dirty="0"/>
              <a:t>Future plans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598" y="2306238"/>
            <a:ext cx="10500804" cy="431808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-GB" sz="2400" b="1" dirty="0"/>
              <a:t>With the support from JRCT grant, we actively took part in the BWC 9</a:t>
            </a:r>
            <a:r>
              <a:rPr lang="en-GB" sz="2400" b="1" baseline="30000" dirty="0"/>
              <a:t>th</a:t>
            </a:r>
            <a:r>
              <a:rPr lang="en-GB" sz="2400" b="1" dirty="0"/>
              <a:t> Review Conference Nov-Dec 2022, in Geneva. </a:t>
            </a:r>
            <a:endParaRPr lang="en-GB" sz="2400" b="1" dirty="0"/>
          </a:p>
          <a:p>
            <a:pPr algn="just">
              <a:spcAft>
                <a:spcPts val="1200"/>
              </a:spcAft>
            </a:pPr>
            <a:r>
              <a:rPr lang="en-GB" sz="2400" b="1" dirty="0"/>
              <a:t>Delivered a personal statement, co-hosted a side event </a:t>
            </a:r>
            <a:endParaRPr lang="en-GB" sz="2400" b="1" dirty="0"/>
          </a:p>
          <a:p>
            <a:pPr algn="just">
              <a:spcAft>
                <a:spcPts val="1200"/>
              </a:spcAft>
            </a:pPr>
            <a:r>
              <a:rPr lang="en-GB" sz="2400" b="1" dirty="0"/>
              <a:t>conducted a biological security education survey </a:t>
            </a:r>
            <a:endParaRPr lang="en-GB" sz="2400" b="1" dirty="0"/>
          </a:p>
          <a:p>
            <a:pPr algn="just">
              <a:spcAft>
                <a:spcPts val="1200"/>
              </a:spcAft>
            </a:pPr>
            <a:r>
              <a:rPr lang="en-GB" sz="2400" b="1" dirty="0"/>
              <a:t>wrote several reports delivered to UK Parliament Committees </a:t>
            </a:r>
            <a:endParaRPr lang="en-GB" sz="2400" b="1" dirty="0"/>
          </a:p>
          <a:p>
            <a:pPr algn="just">
              <a:spcAft>
                <a:spcPts val="1200"/>
              </a:spcAft>
            </a:pPr>
            <a:r>
              <a:rPr lang="en-GB" sz="2400" b="1" dirty="0"/>
              <a:t>held and took part in several international conferences, workshops and seminars</a:t>
            </a:r>
            <a:endParaRPr lang="en-GB" sz="2400" b="1" dirty="0"/>
          </a:p>
          <a:p>
            <a:pPr marL="0" indent="0" algn="r">
              <a:spcAft>
                <a:spcPts val="1200"/>
              </a:spcAft>
              <a:buNone/>
            </a:pPr>
            <a:r>
              <a:rPr lang="en-GB" sz="2400" b="1" dirty="0"/>
              <a:t> </a:t>
            </a:r>
            <a:r>
              <a:rPr lang="en-GB" sz="2400" b="1" dirty="0">
                <a:solidFill>
                  <a:srgbClr val="FF0000"/>
                </a:solidFill>
              </a:rPr>
              <a:t>long way to go and new strategy plan needed</a:t>
            </a:r>
            <a:endParaRPr lang="en-GB" sz="2400" dirty="0"/>
          </a:p>
        </p:txBody>
      </p:sp>
      <p:pic>
        <p:nvPicPr>
          <p:cNvPr id="4" name="Picture 3" descr="A close up of a logo&#10;&#10;Description automatically generated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40" y="314998"/>
            <a:ext cx="2710741" cy="1724423"/>
          </a:xfrm>
          <a:prstGeom prst="rect">
            <a:avLst/>
          </a:prstGeom>
        </p:spPr>
      </p:pic>
      <p:sp>
        <p:nvSpPr>
          <p:cNvPr id="7" name="Content Placeholder 2"/>
          <p:cNvSpPr txBox="1"/>
          <p:nvPr/>
        </p:nvSpPr>
        <p:spPr>
          <a:xfrm>
            <a:off x="3924019" y="564447"/>
            <a:ext cx="6691386" cy="1225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GB" sz="3200" dirty="0"/>
              <a:t>Biological Weapons Convention (BWC)</a:t>
            </a:r>
            <a:endParaRPr lang="en-GB" sz="32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070C0"/>
                </a:solidFill>
              </a:rPr>
              <a:t>9</a:t>
            </a:r>
            <a:r>
              <a:rPr lang="en-GB" sz="2400" baseline="30000" dirty="0">
                <a:solidFill>
                  <a:srgbClr val="0070C0"/>
                </a:solidFill>
              </a:rPr>
              <a:t>th</a:t>
            </a:r>
            <a:r>
              <a:rPr lang="en-GB" sz="2400" dirty="0">
                <a:solidFill>
                  <a:srgbClr val="0070C0"/>
                </a:solidFill>
              </a:rPr>
              <a:t> Review Conference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application&#10;&#10;Description automatically generated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79" y="341698"/>
            <a:ext cx="9646017" cy="5425885"/>
          </a:xfrm>
          <a:prstGeom prst="rect">
            <a:avLst/>
          </a:prstGeom>
        </p:spPr>
      </p:pic>
      <p:sp>
        <p:nvSpPr>
          <p:cNvPr id="7" name="Content Placeholder 2"/>
          <p:cNvSpPr txBox="1"/>
          <p:nvPr/>
        </p:nvSpPr>
        <p:spPr>
          <a:xfrm>
            <a:off x="5629529" y="673920"/>
            <a:ext cx="6106392" cy="2470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3200" dirty="0">
                <a:solidFill>
                  <a:srgbClr val="FF0000"/>
                </a:solidFill>
              </a:rPr>
              <a:t>Wrap up JRCT Grant: by June 2023</a:t>
            </a:r>
            <a:endParaRPr lang="en-GB" sz="32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GB" sz="3200" dirty="0">
              <a:solidFill>
                <a:srgbClr val="FF0000"/>
              </a:solidFill>
            </a:endParaRPr>
          </a:p>
          <a:p>
            <a:pPr algn="just"/>
            <a:r>
              <a:rPr lang="en-GB" sz="3200" dirty="0">
                <a:solidFill>
                  <a:srgbClr val="FF0000"/>
                </a:solidFill>
              </a:rPr>
              <a:t>Further development of education methodology and network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34968" y="4114721"/>
            <a:ext cx="6717039" cy="790113"/>
          </a:xfrm>
        </p:spPr>
        <p:txBody>
          <a:bodyPr>
            <a:normAutofit/>
          </a:bodyPr>
          <a:lstStyle/>
          <a:p>
            <a:r>
              <a:rPr lang="en-GB" sz="3200" b="1" dirty="0"/>
              <a:t>International Comparisons: OPCW</a:t>
            </a:r>
            <a:endParaRPr lang="en-GB" sz="3200" b="1" dirty="0"/>
          </a:p>
        </p:txBody>
      </p:sp>
      <p:sp>
        <p:nvSpPr>
          <p:cNvPr id="10" name="Title 1"/>
          <p:cNvSpPr txBox="1"/>
          <p:nvPr/>
        </p:nvSpPr>
        <p:spPr>
          <a:xfrm>
            <a:off x="3413693" y="4977470"/>
            <a:ext cx="6717039" cy="79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International Comparisons: WHO</a:t>
            </a:r>
            <a:endParaRPr lang="en-GB" sz="3200" b="1" dirty="0"/>
          </a:p>
        </p:txBody>
      </p:sp>
      <p:sp>
        <p:nvSpPr>
          <p:cNvPr id="11" name="Title 1"/>
          <p:cNvSpPr txBox="1"/>
          <p:nvPr/>
        </p:nvSpPr>
        <p:spPr>
          <a:xfrm>
            <a:off x="3385057" y="5789023"/>
            <a:ext cx="6717039" cy="79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International Comparisons: IAEA</a:t>
            </a:r>
            <a:endParaRPr lang="en-GB" sz="3200" b="1" dirty="0"/>
          </a:p>
        </p:txBody>
      </p:sp>
      <p:sp>
        <p:nvSpPr>
          <p:cNvPr id="12" name="Content Placeholder 2"/>
          <p:cNvSpPr txBox="1"/>
          <p:nvPr/>
        </p:nvSpPr>
        <p:spPr>
          <a:xfrm>
            <a:off x="726547" y="3403265"/>
            <a:ext cx="5416843" cy="1225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</a:rPr>
              <a:t>Thinking: 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16" name="Title 1"/>
          <p:cNvSpPr txBox="1"/>
          <p:nvPr/>
        </p:nvSpPr>
        <p:spPr>
          <a:xfrm>
            <a:off x="3365008" y="3165607"/>
            <a:ext cx="8100445" cy="957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BWC Intersessional Process from March 2023</a:t>
            </a:r>
            <a:endParaRPr lang="en-GB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application&#10;&#10;Description automatically generated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59" y="97858"/>
            <a:ext cx="11898481" cy="5425885"/>
          </a:xfrm>
          <a:prstGeom prst="rect">
            <a:avLst/>
          </a:prstGeom>
        </p:spPr>
      </p:pic>
      <p:sp>
        <p:nvSpPr>
          <p:cNvPr id="7" name="Content Placeholder 2"/>
          <p:cNvSpPr txBox="1"/>
          <p:nvPr/>
        </p:nvSpPr>
        <p:spPr>
          <a:xfrm>
            <a:off x="944880" y="2692400"/>
            <a:ext cx="10942320" cy="3667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3200" dirty="0">
                <a:solidFill>
                  <a:srgbClr val="FF0000"/>
                </a:solidFill>
              </a:rPr>
              <a:t>Plans</a:t>
            </a:r>
            <a:endParaRPr lang="en-GB" sz="32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GB" sz="3200" dirty="0">
              <a:solidFill>
                <a:srgbClr val="0070C0"/>
              </a:solidFill>
            </a:endParaRPr>
          </a:p>
          <a:p>
            <a:pPr algn="just"/>
            <a:r>
              <a:rPr lang="en-GB" sz="3200" dirty="0">
                <a:solidFill>
                  <a:srgbClr val="0070C0"/>
                </a:solidFill>
              </a:rPr>
              <a:t>New biological security education book with Wiley</a:t>
            </a:r>
            <a:endParaRPr lang="en-GB" sz="3200" dirty="0">
              <a:solidFill>
                <a:srgbClr val="0070C0"/>
              </a:solidFill>
            </a:endParaRPr>
          </a:p>
          <a:p>
            <a:pPr algn="just"/>
            <a:endParaRPr lang="en-GB" sz="3200" dirty="0">
              <a:solidFill>
                <a:srgbClr val="0070C0"/>
              </a:solidFill>
            </a:endParaRPr>
          </a:p>
          <a:p>
            <a:pPr algn="just"/>
            <a:r>
              <a:rPr lang="en-GB" sz="3200" dirty="0">
                <a:solidFill>
                  <a:srgbClr val="0070C0"/>
                </a:solidFill>
              </a:rPr>
              <a:t>New Initiative on International Biological Security Education Network (IBSEN)</a:t>
            </a:r>
            <a:endParaRPr lang="en-GB" sz="3200" dirty="0">
              <a:solidFill>
                <a:srgbClr val="0070C0"/>
              </a:solidFill>
            </a:endParaRPr>
          </a:p>
          <a:p>
            <a:pPr algn="just"/>
            <a:endParaRPr lang="en-GB" sz="3200" dirty="0">
              <a:solidFill>
                <a:srgbClr val="0070C0"/>
              </a:solidFill>
            </a:endParaRPr>
          </a:p>
          <a:p>
            <a:pPr algn="just"/>
            <a:r>
              <a:rPr lang="en-GB" sz="3200" dirty="0">
                <a:solidFill>
                  <a:srgbClr val="0070C0"/>
                </a:solidFill>
              </a:rPr>
              <a:t>BWC Intersessional Process contribution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4979" y="3786092"/>
            <a:ext cx="3487310" cy="8062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dirty="0"/>
              <a:t>Thank you !</a:t>
            </a:r>
            <a:endParaRPr lang="en-GB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0581" y="936915"/>
            <a:ext cx="4766154" cy="12342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1091</Words>
  <Application>WPS Presentation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International Comparisons: OPCW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Lijun Shang</dc:creator>
  <cp:lastModifiedBy>shangl</cp:lastModifiedBy>
  <cp:revision>28</cp:revision>
  <dcterms:created xsi:type="dcterms:W3CDTF">2020-07-09T18:23:00Z</dcterms:created>
  <dcterms:modified xsi:type="dcterms:W3CDTF">2023-04-25T13:39:44Z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3576F65620E44F44849413070F314DA3</vt:lpwstr>
  </property>
  <property fmtid="{D5CDD505-2E9C-101B-9397-08002B2CF9AE}" pid="3" name="KSOProductBuildVer">
    <vt:lpwstr>2057-11.2.0.11486</vt:lpwstr>
  </property>
</Properties>
</file>