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1" r:id="rId5"/>
    <p:sldId id="258" r:id="rId6"/>
    <p:sldId id="273" r:id="rId7"/>
    <p:sldId id="260" r:id="rId8"/>
    <p:sldId id="276" r:id="rId9"/>
    <p:sldId id="277" r:id="rId10"/>
    <p:sldId id="278" r:id="rId11"/>
    <p:sldId id="272" r:id="rId12"/>
    <p:sldId id="268" r:id="rId13"/>
    <p:sldId id="263" r:id="rId14"/>
    <p:sldId id="270" r:id="rId15"/>
    <p:sldId id="265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Research%20Plan\Attitudes%20to%20Sexual%20Orientatio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Research%20Plan\Attitudes%20to%20Sexual%20Orienta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Research%20Plan\Attitudes%20to%20Sexual%20Ori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Heterosexual</c:v>
          </c:tx>
          <c:invertIfNegative val="0"/>
          <c:val>
            <c:numRef>
              <c:f>Sheet1!$B$4:$G$4</c:f>
              <c:numCache>
                <c:formatCode>General</c:formatCode>
                <c:ptCount val="6"/>
                <c:pt idx="0">
                  <c:v>28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v>Lesbian </c:v>
          </c:tx>
          <c:invertIfNegative val="0"/>
          <c:val>
            <c:numRef>
              <c:f>Sheet1!$B$5:$G$5</c:f>
              <c:numCache>
                <c:formatCode>General</c:formatCode>
                <c:ptCount val="6"/>
                <c:pt idx="0">
                  <c:v>23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v>Gay men</c:v>
          </c:tx>
          <c:invertIfNegative val="0"/>
          <c:val>
            <c:numRef>
              <c:f>Sheet1!$B$6:$G$6</c:f>
              <c:numCache>
                <c:formatCode>General</c:formatCode>
                <c:ptCount val="6"/>
                <c:pt idx="0">
                  <c:v>23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v>Bisexual</c:v>
          </c:tx>
          <c:invertIfNegative val="0"/>
          <c:val>
            <c:numRef>
              <c:f>Sheet1!$B$7:$G$7</c:f>
              <c:numCache>
                <c:formatCode>General</c:formatCode>
                <c:ptCount val="6"/>
                <c:pt idx="0">
                  <c:v>23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4"/>
          <c:order val="4"/>
          <c:tx>
            <c:v>Transgender</c:v>
          </c:tx>
          <c:invertIfNegative val="0"/>
          <c:val>
            <c:numRef>
              <c:f>Sheet1!$B$8:$G$8</c:f>
              <c:numCache>
                <c:formatCode>General</c:formatCode>
                <c:ptCount val="6"/>
                <c:pt idx="0">
                  <c:v>22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74016"/>
        <c:axId val="48956544"/>
      </c:barChart>
      <c:catAx>
        <c:axId val="12077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48956544"/>
        <c:crosses val="autoZero"/>
        <c:auto val="1"/>
        <c:lblAlgn val="ctr"/>
        <c:lblOffset val="100"/>
        <c:noMultiLvlLbl val="0"/>
      </c:catAx>
      <c:valAx>
        <c:axId val="4895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7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92697587765964E-2"/>
          <c:y val="1.7298360580744399E-2"/>
          <c:w val="0.76603024906381723"/>
          <c:h val="0.8957640425665746"/>
        </c:manualLayout>
      </c:layout>
      <c:barChart>
        <c:barDir val="col"/>
        <c:grouping val="clustered"/>
        <c:varyColors val="0"/>
        <c:ser>
          <c:idx val="0"/>
          <c:order val="0"/>
          <c:tx>
            <c:v>Heterosexual</c:v>
          </c:tx>
          <c:invertIfNegative val="0"/>
          <c:val>
            <c:numRef>
              <c:f>Sheet1!$B$14:$F$14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tx>
            <c:v>Lesbian</c:v>
          </c:tx>
          <c:invertIfNegative val="0"/>
          <c:val>
            <c:numRef>
              <c:f>Sheet1!$B$15:$F$15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17</c:v>
                </c:pt>
              </c:numCache>
            </c:numRef>
          </c:val>
        </c:ser>
        <c:ser>
          <c:idx val="2"/>
          <c:order val="2"/>
          <c:tx>
            <c:v>Gay men</c:v>
          </c:tx>
          <c:invertIfNegative val="0"/>
          <c:val>
            <c:numRef>
              <c:f>Sheet1!$B$16:$F$16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18</c:v>
                </c:pt>
              </c:numCache>
            </c:numRef>
          </c:val>
        </c:ser>
        <c:ser>
          <c:idx val="3"/>
          <c:order val="3"/>
          <c:tx>
            <c:v>Bisexual</c:v>
          </c:tx>
          <c:invertIfNegative val="0"/>
          <c:val>
            <c:numRef>
              <c:f>Sheet1!$B$17:$F$17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16</c:v>
                </c:pt>
              </c:numCache>
            </c:numRef>
          </c:val>
        </c:ser>
        <c:ser>
          <c:idx val="4"/>
          <c:order val="4"/>
          <c:tx>
            <c:v>Transgender</c:v>
          </c:tx>
          <c:invertIfNegative val="0"/>
          <c:val>
            <c:numRef>
              <c:f>Sheet1!$B$18:$F$18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912640"/>
        <c:axId val="50918528"/>
      </c:barChart>
      <c:catAx>
        <c:axId val="5091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50918528"/>
        <c:crosses val="autoZero"/>
        <c:auto val="1"/>
        <c:lblAlgn val="ctr"/>
        <c:lblOffset val="100"/>
        <c:noMultiLvlLbl val="0"/>
      </c:catAx>
      <c:valAx>
        <c:axId val="5091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912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Heterosexual</c:v>
          </c:tx>
          <c:invertIfNegative val="0"/>
          <c:val>
            <c:numRef>
              <c:f>Sheet1!$B$19:$F$19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v>Lesbian</c:v>
          </c:tx>
          <c:invertIfNegative val="0"/>
          <c:val>
            <c:numRef>
              <c:f>Sheet1!$B$20:$F$20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v>Gay men</c:v>
          </c:tx>
          <c:invertIfNegative val="0"/>
          <c:val>
            <c:numRef>
              <c:f>Sheet1!$B$21:$F$21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14</c:v>
                </c:pt>
              </c:numCache>
            </c:numRef>
          </c:val>
        </c:ser>
        <c:ser>
          <c:idx val="3"/>
          <c:order val="3"/>
          <c:tx>
            <c:v>Bisexual</c:v>
          </c:tx>
          <c:invertIfNegative val="0"/>
          <c:val>
            <c:numRef>
              <c:f>Sheet1!$B$22:$F$22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15</c:v>
                </c:pt>
              </c:numCache>
            </c:numRef>
          </c:val>
        </c:ser>
        <c:ser>
          <c:idx val="4"/>
          <c:order val="4"/>
          <c:tx>
            <c:v>Transgender</c:v>
          </c:tx>
          <c:invertIfNegative val="0"/>
          <c:val>
            <c:numRef>
              <c:f>Sheet1!$B$23:$F$23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37312"/>
        <c:axId val="51038848"/>
      </c:barChart>
      <c:catAx>
        <c:axId val="5103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51038848"/>
        <c:crosses val="autoZero"/>
        <c:auto val="1"/>
        <c:lblAlgn val="ctr"/>
        <c:lblOffset val="100"/>
        <c:noMultiLvlLbl val="0"/>
      </c:catAx>
      <c:valAx>
        <c:axId val="5103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037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Heterosexual</c:v>
          </c:tx>
          <c:invertIfNegative val="0"/>
          <c:val>
            <c:numRef>
              <c:f>Sheet1!$B$24:$F$24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v>Lesbian</c:v>
          </c:tx>
          <c:invertIfNegative val="0"/>
          <c:val>
            <c:numRef>
              <c:f>Sheet1!$B$25:$F$25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v>Gay men</c:v>
          </c:tx>
          <c:invertIfNegative val="0"/>
          <c:val>
            <c:numRef>
              <c:f>Sheet1!$B$26:$F$26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25</c:v>
                </c:pt>
              </c:numCache>
            </c:numRef>
          </c:val>
        </c:ser>
        <c:ser>
          <c:idx val="3"/>
          <c:order val="3"/>
          <c:tx>
            <c:v>Bisexual</c:v>
          </c:tx>
          <c:invertIfNegative val="0"/>
          <c:val>
            <c:numRef>
              <c:f>Sheet1!$B$27:$F$27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24</c:v>
                </c:pt>
              </c:numCache>
            </c:numRef>
          </c:val>
        </c:ser>
        <c:ser>
          <c:idx val="4"/>
          <c:order val="4"/>
          <c:tx>
            <c:v>Transgender</c:v>
          </c:tx>
          <c:invertIfNegative val="0"/>
          <c:val>
            <c:numRef>
              <c:f>Sheet1!$B$28:$F$28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03392"/>
        <c:axId val="51421568"/>
      </c:barChart>
      <c:catAx>
        <c:axId val="5140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51421568"/>
        <c:crosses val="autoZero"/>
        <c:auto val="1"/>
        <c:lblAlgn val="ctr"/>
        <c:lblOffset val="100"/>
        <c:noMultiLvlLbl val="0"/>
      </c:catAx>
      <c:valAx>
        <c:axId val="5142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403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0.38965</cdr:x>
      <cdr:y>0.10503</cdr:y>
    </cdr:from>
    <cdr:to>
      <cdr:x>0.53577</cdr:x>
      <cdr:y>0.3151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0.19026</cdr:x>
      <cdr:y>0.02845</cdr:y>
    </cdr:from>
    <cdr:to>
      <cdr:x>0.63775</cdr:x>
      <cdr:y>0.31291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90626" y="123826"/>
          <a:ext cx="2800350" cy="1238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b="1"/>
            <a:t>I feel comfortable</a:t>
          </a:r>
          <a:r>
            <a:rPr lang="en-GB" sz="2000" b="1" baseline="0"/>
            <a:t> working with .....</a:t>
          </a:r>
          <a:endParaRPr lang="en-GB" sz="2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0.06484</cdr:x>
      <cdr:y>0.08736</cdr:y>
    </cdr:from>
    <cdr:to>
      <cdr:x>0.32853</cdr:x>
      <cdr:y>0.37701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8625" y="361950"/>
          <a:ext cx="1743075" cy="1200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b="1" dirty="0"/>
            <a:t>I</a:t>
          </a:r>
          <a:r>
            <a:rPr lang="en-GB" sz="2000" b="1" baseline="0" dirty="0"/>
            <a:t> would find it difficult</a:t>
          </a:r>
        </a:p>
        <a:p xmlns:a="http://schemas.openxmlformats.org/drawingml/2006/main">
          <a:r>
            <a:rPr lang="en-GB" sz="2000" b="1" baseline="0" dirty="0"/>
            <a:t> to discuss relationship matters with...</a:t>
          </a:r>
          <a:endParaRPr lang="en-GB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0.06705</cdr:x>
      <cdr:y>0.06636</cdr:y>
    </cdr:from>
    <cdr:to>
      <cdr:x>0.31098</cdr:x>
      <cdr:y>0.35469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75" y="276225"/>
          <a:ext cx="1628775" cy="1200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b="1"/>
            <a:t>I would find it difficult to</a:t>
          </a:r>
        </a:p>
        <a:p xmlns:a="http://schemas.openxmlformats.org/drawingml/2006/main">
          <a:r>
            <a:rPr lang="en-GB" sz="2000" b="1"/>
            <a:t> discuss sexual</a:t>
          </a:r>
          <a:r>
            <a:rPr lang="en-GB" sz="2000" b="1" baseline="0"/>
            <a:t> practices with...</a:t>
          </a:r>
          <a:endParaRPr lang="en-GB" sz="2000" b="1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0.11454</cdr:x>
      <cdr:y>0.10431</cdr:y>
    </cdr:from>
    <cdr:to>
      <cdr:x>0.34508</cdr:x>
      <cdr:y>0.34467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2950" y="438150"/>
          <a:ext cx="1495425" cy="1009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b="1"/>
            <a:t>It would be against my religion</a:t>
          </a:r>
          <a:r>
            <a:rPr lang="en-GB" sz="2000" b="1" baseline="0"/>
            <a:t> </a:t>
          </a:r>
        </a:p>
        <a:p xmlns:a="http://schemas.openxmlformats.org/drawingml/2006/main">
          <a:r>
            <a:rPr lang="en-GB" sz="2000" b="1" baseline="0"/>
            <a:t>to discuss sexual practices with ...</a:t>
          </a:r>
          <a:endParaRPr lang="en-GB" sz="2000" b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CCF21A-4F21-4AC3-A63C-18603182EF1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15D6CE-05F3-4504-A6A3-7BAED90547F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2202/1548-923X.1491" TargetMode="External"/><Relationship Id="rId2" Type="http://schemas.openxmlformats.org/officeDocument/2006/relationships/hyperlink" Target="http://www.natcen.ac.uk/our-research/research/british-social-attitudes%20Accessed%205/04/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vsu.edu/allies/suggestions-for-combating-heterosexism-and-homophobia-41.htm" TargetMode="External"/><Relationship Id="rId5" Type="http://schemas.openxmlformats.org/officeDocument/2006/relationships/hyperlink" Target="http://www.d.umn.edu/~hrallis/professional/presentations/ally_training/riddle_scale.htm" TargetMode="External"/><Relationship Id="rId4" Type="http://schemas.openxmlformats.org/officeDocument/2006/relationships/hyperlink" Target="http://www.degruyter.com/view/j/ijnes.2007.4.1/ijnes.2007.4.1.1491/ijnes.2007.4.1.1491.x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412776"/>
            <a:ext cx="3672408" cy="2187675"/>
          </a:xfrm>
        </p:spPr>
        <p:txBody>
          <a:bodyPr>
            <a:normAutofit/>
          </a:bodyPr>
          <a:lstStyle/>
          <a:p>
            <a:r>
              <a:rPr lang="en-GB" sz="1600" b="1" dirty="0"/>
              <a:t>Managing attitudes towards sexual difference in large cohort teaching in higher education.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Graham Whitehead</a:t>
            </a:r>
          </a:p>
          <a:p>
            <a:r>
              <a:rPr lang="en-GB" dirty="0" smtClean="0"/>
              <a:t>Nottingham Trent University</a:t>
            </a:r>
          </a:p>
          <a:p>
            <a:r>
              <a:rPr lang="en-GB" dirty="0" smtClean="0"/>
              <a:t>15 May 2015</a:t>
            </a:r>
            <a:endParaRPr lang="en-GB" dirty="0"/>
          </a:p>
        </p:txBody>
      </p:sp>
      <p:pic>
        <p:nvPicPr>
          <p:cNvPr id="3074" name="Picture 2" descr="http://kwout.com/cutout/y/9d/rt/94x_b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3672408" cy="242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9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636322"/>
              </p:ext>
            </p:extLst>
          </p:nvPr>
        </p:nvGraphicFramePr>
        <p:xfrm>
          <a:off x="1331640" y="1052736"/>
          <a:ext cx="5960702" cy="4707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882"/>
                <a:gridCol w="541882"/>
                <a:gridCol w="541882"/>
                <a:gridCol w="541882"/>
                <a:gridCol w="541882"/>
                <a:gridCol w="541882"/>
                <a:gridCol w="541882"/>
                <a:gridCol w="541882"/>
                <a:gridCol w="541882"/>
                <a:gridCol w="541882"/>
                <a:gridCol w="541882"/>
              </a:tblGrid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615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397898"/>
              </p:ext>
            </p:extLst>
          </p:nvPr>
        </p:nvGraphicFramePr>
        <p:xfrm>
          <a:off x="755576" y="1124744"/>
          <a:ext cx="734481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10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Focus group outcomes</a:t>
            </a:r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Emergent </a:t>
            </a:r>
            <a:r>
              <a:rPr lang="en-GB" dirty="0" smtClean="0"/>
              <a:t>themes:</a:t>
            </a:r>
          </a:p>
          <a:p>
            <a:pPr lvl="1"/>
            <a:r>
              <a:rPr lang="en-GB" dirty="0" smtClean="0"/>
              <a:t>Inherited values and attitudes</a:t>
            </a:r>
          </a:p>
          <a:p>
            <a:pPr lvl="1"/>
            <a:r>
              <a:rPr lang="en-GB" dirty="0" smtClean="0"/>
              <a:t>Cultural and religious beliefs may never have been questioned significantly</a:t>
            </a:r>
          </a:p>
          <a:p>
            <a:pPr lvl="1"/>
            <a:r>
              <a:rPr lang="en-GB" dirty="0" smtClean="0"/>
              <a:t>Recognising the legal position posed a significant challenge for several participants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773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Recommendations for managing attitudes towards sexual difference in large cohort teaching in higher education.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/>
              <a:t>Challenging a lack of sensitivity to sexual difference can  be problematic in large cohort environments – staff need to be trained specifically to promote engagement</a:t>
            </a:r>
          </a:p>
          <a:p>
            <a:r>
              <a:rPr lang="en-GB" sz="1800" dirty="0" smtClean="0"/>
              <a:t>The use of e-resources and discussion forums is an effective way to engage the group</a:t>
            </a:r>
          </a:p>
          <a:p>
            <a:r>
              <a:rPr lang="en-GB" sz="1800" dirty="0" smtClean="0"/>
              <a:t>Online polls are a useful starting point to begin the debate especially when exploring the interface between sexual difference and religious or cultural viewpoints</a:t>
            </a:r>
          </a:p>
          <a:p>
            <a:r>
              <a:rPr lang="en-GB" sz="1800" dirty="0" smtClean="0"/>
              <a:t>Facilitating the debate is central – ethical and moral considerations need to be addressed carefully and with sensitivity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6072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1400" dirty="0" smtClean="0"/>
              <a:t>British Social Attitudes </a:t>
            </a:r>
            <a:r>
              <a:rPr lang="en-GB" sz="1400" dirty="0"/>
              <a:t>Survey see: </a:t>
            </a:r>
            <a:r>
              <a:rPr lang="en-GB" sz="1400" dirty="0">
                <a:hlinkClick r:id="rId2"/>
              </a:rPr>
              <a:t>http://</a:t>
            </a:r>
            <a:r>
              <a:rPr lang="en-GB" sz="1400" dirty="0" smtClean="0">
                <a:hlinkClick r:id="rId2"/>
              </a:rPr>
              <a:t>www.natcen.ac.uk/our-research/research/british-social-attitudes Accessed 5/04/15</a:t>
            </a:r>
            <a:r>
              <a:rPr lang="en-GB" sz="1400" dirty="0" smtClean="0"/>
              <a:t> 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err="1" smtClean="0"/>
              <a:t>Dinkel</a:t>
            </a:r>
            <a:r>
              <a:rPr lang="en-GB" sz="1400" baseline="30000" dirty="0" smtClean="0"/>
              <a:t> </a:t>
            </a:r>
            <a:r>
              <a:rPr lang="en-GB" sz="1400" dirty="0" smtClean="0"/>
              <a:t>S. </a:t>
            </a:r>
            <a:r>
              <a:rPr lang="en-GB" sz="1400" dirty="0" err="1" smtClean="0"/>
              <a:t>Patzel</a:t>
            </a:r>
            <a:r>
              <a:rPr lang="en-GB" sz="1400" baseline="30000" dirty="0"/>
              <a:t> </a:t>
            </a:r>
            <a:r>
              <a:rPr lang="en-GB" sz="1400" dirty="0" smtClean="0"/>
              <a:t> </a:t>
            </a:r>
            <a:r>
              <a:rPr lang="en-GB" sz="1400" dirty="0" err="1" smtClean="0"/>
              <a:t>B.McGuire</a:t>
            </a:r>
            <a:r>
              <a:rPr lang="en-GB" sz="1400" baseline="30000" dirty="0" smtClean="0"/>
              <a:t> </a:t>
            </a:r>
            <a:r>
              <a:rPr lang="en-GB" sz="1400" dirty="0" smtClean="0"/>
              <a:t> M. Rolfs</a:t>
            </a:r>
            <a:r>
              <a:rPr lang="en-GB" sz="1400" baseline="30000" dirty="0"/>
              <a:t> </a:t>
            </a:r>
            <a:r>
              <a:rPr lang="en-GB" sz="1400" dirty="0" smtClean="0"/>
              <a:t> E. &amp; Purcell</a:t>
            </a:r>
            <a:r>
              <a:rPr lang="en-GB" sz="1400" baseline="30000" dirty="0" smtClean="0"/>
              <a:t> </a:t>
            </a:r>
            <a:r>
              <a:rPr lang="en-GB" sz="1400" dirty="0" smtClean="0"/>
              <a:t> K (2007) Measures of Homophobia among Nursing Students and Faculty: A Midwestern Perspective International Journal of Nursing Education Scholarship. Volume 4, Issue 1, ISSN (Online) 1548-923X, DOI: </a:t>
            </a:r>
            <a:r>
              <a:rPr lang="en-GB" sz="1400" dirty="0" smtClean="0">
                <a:hlinkClick r:id="rId3"/>
              </a:rPr>
              <a:t>10.2202/1548-923X.1491</a:t>
            </a:r>
            <a:r>
              <a:rPr lang="en-GB" sz="1400" dirty="0" smtClean="0"/>
              <a:t>, November 2007</a:t>
            </a:r>
          </a:p>
          <a:p>
            <a:endParaRPr lang="en-GB" sz="1400" dirty="0" smtClean="0"/>
          </a:p>
          <a:p>
            <a:r>
              <a:rPr lang="en-GB" sz="1400" dirty="0" smtClean="0"/>
              <a:t>Equality &amp; Human Rights Commission Research Report 34 </a:t>
            </a:r>
            <a:r>
              <a:rPr lang="en-GB" sz="1400" dirty="0" err="1" smtClean="0">
                <a:solidFill>
                  <a:schemeClr val="accent6"/>
                </a:solidFill>
              </a:rPr>
              <a:t>See:http</a:t>
            </a:r>
            <a:r>
              <a:rPr lang="en-GB" sz="1400" dirty="0">
                <a:solidFill>
                  <a:schemeClr val="accent6"/>
                </a:solidFill>
              </a:rPr>
              <a:t>://</a:t>
            </a:r>
            <a:r>
              <a:rPr lang="en-GB" sz="1400" dirty="0" smtClean="0">
                <a:solidFill>
                  <a:schemeClr val="accent6"/>
                </a:solidFill>
              </a:rPr>
              <a:t>www.equalityhumanrights.com/sites/default/files/documents/sexual_orientation_research_review.pdf  (Accessed 5/04/15) </a:t>
            </a:r>
            <a:endParaRPr lang="en-GB" sz="1400" dirty="0" smtClean="0">
              <a:solidFill>
                <a:schemeClr val="accent6"/>
              </a:solidFill>
            </a:endParaRPr>
          </a:p>
          <a:p>
            <a:pPr marL="68580" indent="0">
              <a:buNone/>
            </a:pPr>
            <a:endParaRPr lang="en-GB" sz="1400" dirty="0" smtClean="0"/>
          </a:p>
          <a:p>
            <a:r>
              <a:rPr lang="en-GB" sz="1400" dirty="0" smtClean="0"/>
              <a:t>Lifelong Learning UK  (2010) Managing </a:t>
            </a:r>
            <a:r>
              <a:rPr lang="en-GB" sz="1400" dirty="0"/>
              <a:t>the interface: sexual orientation and </a:t>
            </a:r>
            <a:r>
              <a:rPr lang="en-GB" sz="1400" smtClean="0"/>
              <a:t>faith.</a:t>
            </a:r>
            <a:r>
              <a:rPr lang="en-GB" sz="1400"/>
              <a:t> </a:t>
            </a:r>
            <a:r>
              <a:rPr lang="en-GB" sz="1400" smtClean="0"/>
              <a:t> </a:t>
            </a:r>
            <a:r>
              <a:rPr lang="en-GB" sz="1400" smtClean="0"/>
              <a:t>A </a:t>
            </a:r>
            <a:r>
              <a:rPr lang="en-GB" sz="1400" dirty="0"/>
              <a:t>guide for further education and higher </a:t>
            </a:r>
            <a:r>
              <a:rPr lang="en-GB" sz="1400" dirty="0" smtClean="0"/>
              <a:t>education. </a:t>
            </a:r>
            <a:r>
              <a:rPr lang="en-GB" sz="1400" dirty="0" err="1" smtClean="0"/>
              <a:t>Avialable</a:t>
            </a:r>
            <a:r>
              <a:rPr lang="en-GB" sz="1400" dirty="0" smtClean="0"/>
              <a:t> at:</a:t>
            </a:r>
          </a:p>
          <a:p>
            <a:pPr marL="68580" indent="0">
              <a:buNone/>
            </a:pPr>
            <a:endParaRPr lang="en-GB" sz="1400" dirty="0"/>
          </a:p>
          <a:p>
            <a:r>
              <a:rPr lang="en-GB" sz="1400" dirty="0"/>
              <a:t>Measures of </a:t>
            </a:r>
            <a:r>
              <a:rPr lang="en-GB" sz="1400" dirty="0" smtClean="0"/>
              <a:t>homophobia </a:t>
            </a:r>
            <a:r>
              <a:rPr lang="en-GB" sz="1400" u="sng" dirty="0" smtClean="0">
                <a:hlinkClick r:id="rId4"/>
              </a:rPr>
              <a:t>http</a:t>
            </a:r>
            <a:r>
              <a:rPr lang="en-GB" sz="1400" u="sng" dirty="0">
                <a:hlinkClick r:id="rId4"/>
              </a:rPr>
              <a:t>://</a:t>
            </a:r>
            <a:r>
              <a:rPr lang="en-GB" sz="1400" u="sng" dirty="0" smtClean="0">
                <a:hlinkClick r:id="rId4"/>
              </a:rPr>
              <a:t>www.degruyter.com/view/j/ijnes.2007.4.1/ijnes.2007.4.1.1491/ijnes.2007.4.1.1491.xml</a:t>
            </a:r>
            <a:r>
              <a:rPr lang="en-GB" sz="1400" u="sng" dirty="0" smtClean="0"/>
              <a:t>  </a:t>
            </a:r>
            <a:r>
              <a:rPr lang="en-GB" sz="1400" dirty="0">
                <a:solidFill>
                  <a:schemeClr val="accent6"/>
                </a:solidFill>
              </a:rPr>
              <a:t>(Accessed 5/04/15) </a:t>
            </a:r>
          </a:p>
          <a:p>
            <a:pPr marL="68580" indent="0">
              <a:buNone/>
            </a:pPr>
            <a:endParaRPr lang="en-GB" sz="1400" u="sng" dirty="0" smtClean="0"/>
          </a:p>
          <a:p>
            <a:pPr marL="68580" indent="0">
              <a:buNone/>
            </a:pPr>
            <a:endParaRPr lang="en-GB" sz="1400" u="sng" dirty="0"/>
          </a:p>
          <a:p>
            <a:r>
              <a:rPr lang="en-GB" sz="1400" dirty="0" smtClean="0"/>
              <a:t>Riddle (1993</a:t>
            </a:r>
            <a:r>
              <a:rPr lang="en-GB" sz="1400" dirty="0"/>
              <a:t>) see: </a:t>
            </a:r>
            <a:r>
              <a:rPr lang="en-GB" sz="1400" dirty="0">
                <a:hlinkClick r:id="rId5"/>
              </a:rPr>
              <a:t>http://www.d.umn.edu/~</a:t>
            </a:r>
            <a:r>
              <a:rPr lang="en-GB" sz="1400" dirty="0" smtClean="0">
                <a:hlinkClick r:id="rId5"/>
              </a:rPr>
              <a:t>hrallis/professional/presentations/ally_training/riddle_scale.htm</a:t>
            </a: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accent6"/>
                </a:solidFill>
              </a:rPr>
              <a:t>Accessed 5/04/15</a:t>
            </a:r>
            <a:r>
              <a:rPr lang="en-GB" sz="1400" dirty="0">
                <a:solidFill>
                  <a:schemeClr val="accent6"/>
                </a:solidFill>
              </a:rPr>
              <a:t>) </a:t>
            </a:r>
            <a:r>
              <a:rPr lang="en-GB" sz="1400" dirty="0" smtClean="0"/>
              <a:t> </a:t>
            </a:r>
            <a:endParaRPr lang="en-GB" sz="1400" dirty="0"/>
          </a:p>
          <a:p>
            <a:pPr marL="68580" indent="0">
              <a:buNone/>
            </a:pPr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Suggestions for combatting </a:t>
            </a:r>
            <a:r>
              <a:rPr lang="en-GB" sz="1400" dirty="0" smtClean="0"/>
              <a:t>homophobia/</a:t>
            </a:r>
            <a:r>
              <a:rPr lang="en-GB" sz="1400" dirty="0" err="1" smtClean="0"/>
              <a:t>heterosexism</a:t>
            </a:r>
            <a:r>
              <a:rPr lang="en-GB" sz="1400" dirty="0" smtClean="0"/>
              <a:t> </a:t>
            </a:r>
            <a:r>
              <a:rPr lang="en-GB" sz="1400" u="sng" dirty="0" smtClean="0">
                <a:hlinkClick r:id="rId6"/>
              </a:rPr>
              <a:t>https</a:t>
            </a:r>
            <a:r>
              <a:rPr lang="en-GB" sz="1400" u="sng" dirty="0" smtClean="0">
                <a:hlinkClick r:id="rId6"/>
              </a:rPr>
              <a:t>://</a:t>
            </a:r>
            <a:r>
              <a:rPr lang="en-GB" sz="1400" u="sng" dirty="0" smtClean="0">
                <a:hlinkClick r:id="rId6"/>
              </a:rPr>
              <a:t>www.gvsu.edu/allies/suggestions-for-combating-heterosexism-and-homophobia-41.htm</a:t>
            </a:r>
            <a:r>
              <a:rPr lang="en-GB" sz="1400" u="sng" dirty="0" smtClean="0"/>
              <a:t> </a:t>
            </a:r>
            <a:r>
              <a:rPr lang="en-GB" sz="1400" dirty="0">
                <a:solidFill>
                  <a:schemeClr val="accent6"/>
                </a:solidFill>
              </a:rPr>
              <a:t>(Accessed 5/04/15) </a:t>
            </a:r>
          </a:p>
          <a:p>
            <a:pPr marL="68580" indent="0">
              <a:buNone/>
            </a:pPr>
            <a:endParaRPr lang="en-GB" sz="1400" u="sng" dirty="0" smtClean="0"/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6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Appendix 1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/>
              <a:t>L</a:t>
            </a:r>
            <a:r>
              <a:rPr lang="en-GB" sz="2400" dirty="0" smtClean="0"/>
              <a:t>ifelong Learning UK Guidance July 2010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staff should receive training in how </a:t>
            </a:r>
            <a:r>
              <a:rPr lang="en-GB" dirty="0" smtClean="0"/>
              <a:t>to implement </a:t>
            </a:r>
            <a:r>
              <a:rPr lang="en-GB" dirty="0"/>
              <a:t>the provider’s equality </a:t>
            </a:r>
            <a:r>
              <a:rPr lang="en-GB" dirty="0" smtClean="0"/>
              <a:t>and diversity </a:t>
            </a:r>
            <a:r>
              <a:rPr lang="en-GB" dirty="0"/>
              <a:t>policies and/or schemes.</a:t>
            </a:r>
          </a:p>
          <a:p>
            <a:r>
              <a:rPr lang="en-GB" dirty="0" smtClean="0"/>
              <a:t>All </a:t>
            </a:r>
            <a:r>
              <a:rPr lang="en-GB" dirty="0"/>
              <a:t>staff should be trained to understand the</a:t>
            </a:r>
          </a:p>
          <a:p>
            <a:pPr marL="68580" indent="0">
              <a:buNone/>
            </a:pPr>
            <a:r>
              <a:rPr lang="en-GB" dirty="0"/>
              <a:t> </a:t>
            </a:r>
            <a:r>
              <a:rPr lang="en-GB" dirty="0" smtClean="0"/>
              <a:t>   provider’s </a:t>
            </a:r>
            <a:r>
              <a:rPr lang="en-GB" dirty="0"/>
              <a:t>disciplinary policy and its application</a:t>
            </a:r>
          </a:p>
          <a:p>
            <a:pPr marL="68580" indent="0">
              <a:buNone/>
            </a:pPr>
            <a:r>
              <a:rPr lang="en-GB" dirty="0" smtClean="0"/>
              <a:t>    to </a:t>
            </a:r>
            <a:r>
              <a:rPr lang="en-GB" dirty="0"/>
              <a:t>breaches of the equality and </a:t>
            </a:r>
            <a:r>
              <a:rPr lang="en-GB" dirty="0" smtClean="0"/>
              <a:t>diversity policies                    	and/or </a:t>
            </a:r>
            <a:r>
              <a:rPr lang="en-GB" dirty="0"/>
              <a:t>schemes.</a:t>
            </a:r>
          </a:p>
          <a:p>
            <a:r>
              <a:rPr lang="en-GB" dirty="0" smtClean="0"/>
              <a:t>Academic </a:t>
            </a:r>
            <a:r>
              <a:rPr lang="en-GB" dirty="0"/>
              <a:t>staff would benefit specifically from</a:t>
            </a:r>
          </a:p>
          <a:p>
            <a:pPr marL="68580" indent="0">
              <a:buNone/>
            </a:pPr>
            <a:r>
              <a:rPr lang="en-GB" dirty="0" smtClean="0"/>
              <a:t>    training </a:t>
            </a:r>
            <a:r>
              <a:rPr lang="en-GB" dirty="0"/>
              <a:t>designed to enable them to deal</a:t>
            </a:r>
          </a:p>
          <a:p>
            <a:pPr marL="68580" indent="0">
              <a:buNone/>
            </a:pPr>
            <a:r>
              <a:rPr lang="en-GB" dirty="0" smtClean="0"/>
              <a:t>    effectively with learners who may refuse to</a:t>
            </a:r>
          </a:p>
          <a:p>
            <a:pPr marL="68580" indent="0">
              <a:buNone/>
            </a:pPr>
            <a:r>
              <a:rPr lang="en-GB" dirty="0" smtClean="0"/>
              <a:t>    engage with ideas relating to sexual</a:t>
            </a:r>
          </a:p>
          <a:p>
            <a:pPr marL="68580" indent="0">
              <a:buNone/>
            </a:pPr>
            <a:r>
              <a:rPr lang="en-GB" dirty="0" smtClean="0"/>
              <a:t>    orientation and/or religion or belief.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6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700" dirty="0" smtClean="0"/>
              <a:t>Appendix 2</a:t>
            </a:r>
            <a:br>
              <a:rPr lang="en-GB" sz="2700" dirty="0" smtClean="0"/>
            </a:br>
            <a:r>
              <a:rPr lang="en-GB" sz="2700" dirty="0" smtClean="0"/>
              <a:t>Public </a:t>
            </a:r>
            <a:r>
              <a:rPr lang="en-GB" sz="2700" dirty="0"/>
              <a:t>sector equality duty</a:t>
            </a:r>
            <a:br>
              <a:rPr lang="en-GB" sz="2700" dirty="0"/>
            </a:b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key development in the Equality Act 2010 is the</a:t>
            </a:r>
          </a:p>
          <a:p>
            <a:r>
              <a:rPr lang="en-GB" dirty="0"/>
              <a:t>public sector equality duty placed on public</a:t>
            </a:r>
          </a:p>
          <a:p>
            <a:r>
              <a:rPr lang="en-GB" dirty="0"/>
              <a:t>authorities (part 11, s.149). The duty requires</a:t>
            </a:r>
          </a:p>
          <a:p>
            <a:r>
              <a:rPr lang="en-GB" dirty="0"/>
              <a:t>public authorities to take a proactive approach to</a:t>
            </a:r>
          </a:p>
          <a:p>
            <a:r>
              <a:rPr lang="en-GB" dirty="0"/>
              <a:t>equality across all of the protected characteristics.</a:t>
            </a:r>
          </a:p>
          <a:p>
            <a:r>
              <a:rPr lang="en-GB" dirty="0"/>
              <a:t>The duty will require a public authority to:</a:t>
            </a:r>
          </a:p>
          <a:p>
            <a:r>
              <a:rPr lang="en-GB" dirty="0"/>
              <a:t>• eliminate discrimination, harassment</a:t>
            </a:r>
          </a:p>
          <a:p>
            <a:r>
              <a:rPr lang="en-GB" dirty="0"/>
              <a:t>and victimisation</a:t>
            </a:r>
          </a:p>
          <a:p>
            <a:r>
              <a:rPr lang="en-GB" dirty="0"/>
              <a:t>• advance equality of opportunity for all</a:t>
            </a:r>
          </a:p>
          <a:p>
            <a:r>
              <a:rPr lang="en-GB" dirty="0"/>
              <a:t>• foster good relations between those who share</a:t>
            </a:r>
          </a:p>
          <a:p>
            <a:r>
              <a:rPr lang="en-GB" dirty="0"/>
              <a:t>protected characteristics and those who do not.</a:t>
            </a:r>
          </a:p>
        </p:txBody>
      </p:sp>
    </p:spTree>
    <p:extLst>
      <p:ext uri="{BB962C8B-B14F-4D97-AF65-F5344CB8AC3E}">
        <p14:creationId xmlns:p14="http://schemas.microsoft.com/office/powerpoint/2010/main" val="414644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Equality Act 2010</a:t>
            </a:r>
          </a:p>
          <a:p>
            <a:r>
              <a:rPr lang="en-GB" dirty="0" smtClean="0"/>
              <a:t>Public Sector Equality Duty (part 11, s149)</a:t>
            </a:r>
          </a:p>
          <a:p>
            <a:r>
              <a:rPr lang="en-GB" dirty="0"/>
              <a:t>Managing the interface: sexual orientation and </a:t>
            </a:r>
            <a:r>
              <a:rPr lang="en-GB" dirty="0" smtClean="0"/>
              <a:t>faith - </a:t>
            </a:r>
            <a:r>
              <a:rPr lang="en-GB" dirty="0"/>
              <a:t>guide for further education and higher </a:t>
            </a:r>
            <a:r>
              <a:rPr lang="en-GB" dirty="0" smtClean="0"/>
              <a:t>education (Lifelong Learning UK 2010)</a:t>
            </a:r>
          </a:p>
          <a:p>
            <a:r>
              <a:rPr lang="en-GB" dirty="0" smtClean="0"/>
              <a:t>Higher student </a:t>
            </a:r>
            <a:r>
              <a:rPr lang="en-GB" dirty="0" smtClean="0"/>
              <a:t>recruitment</a:t>
            </a:r>
            <a:r>
              <a:rPr lang="en-GB" dirty="0" smtClean="0"/>
              <a:t> </a:t>
            </a:r>
            <a:r>
              <a:rPr lang="en-GB" dirty="0" smtClean="0"/>
              <a:t>figures across FE/HE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6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British Social Attitudes Survey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2714" y="2324100"/>
            <a:ext cx="6077584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5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 smtClean="0"/>
              <a:t>When cultural </a:t>
            </a:r>
            <a:r>
              <a:rPr lang="en-GB" sz="2400" dirty="0"/>
              <a:t>or discriminatory positions undermine the statutory </a:t>
            </a:r>
            <a:r>
              <a:rPr lang="en-GB" sz="2400" dirty="0" smtClean="0"/>
              <a:t>position: incitement to hatred (DERBY CASE 2012)</a:t>
            </a:r>
            <a:endParaRPr lang="en-GB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19268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9672" y="2690336"/>
            <a:ext cx="5238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b="1" dirty="0" smtClean="0">
                <a:solidFill>
                  <a:schemeClr val="accent1"/>
                </a:solidFill>
              </a:rPr>
              <a:t>Leaflets entitled ‘Death Penalty?’ showed an image of a wooden mannequin hanging from a noose, quoted Islamic texts and said capital punishment was the only way to rid society of homosexuality.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Attitudinal Survey: </a:t>
            </a:r>
            <a:r>
              <a:rPr lang="en-GB" dirty="0" err="1" smtClean="0"/>
              <a:t>Whitehead,G</a:t>
            </a:r>
            <a:r>
              <a:rPr lang="en-GB" dirty="0" smtClean="0"/>
              <a:t>. (2015)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Rationale </a:t>
            </a:r>
            <a:endParaRPr lang="en-GB" sz="2000" dirty="0" smtClean="0"/>
          </a:p>
          <a:p>
            <a:r>
              <a:rPr lang="en-GB" sz="2000" dirty="0" smtClean="0"/>
              <a:t>Target=120 </a:t>
            </a:r>
            <a:r>
              <a:rPr lang="en-GB" sz="2000" dirty="0" smtClean="0"/>
              <a:t>(Actual  N=33) Response rate 28%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sample group </a:t>
            </a:r>
            <a:r>
              <a:rPr lang="en-GB" sz="2000" dirty="0" smtClean="0"/>
              <a:t>of </a:t>
            </a:r>
            <a:r>
              <a:rPr lang="en-GB" sz="2000" dirty="0"/>
              <a:t>first year </a:t>
            </a:r>
            <a:r>
              <a:rPr lang="en-GB" sz="2000" dirty="0" smtClean="0"/>
              <a:t>students </a:t>
            </a:r>
            <a:r>
              <a:rPr lang="en-GB" sz="2000" dirty="0"/>
              <a:t>used as a basis to develop recommendations for managing attitudes towards sexual difference in large cohort teaching in higher education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Method: mixed methods using questionnaire and focus groups</a:t>
            </a:r>
          </a:p>
          <a:p>
            <a:r>
              <a:rPr lang="en-GB" sz="2000" dirty="0" smtClean="0"/>
              <a:t>Design: based on Riddle (1994)  scale to evaluate levels of response by the  cohort. 5 point </a:t>
            </a:r>
            <a:r>
              <a:rPr lang="en-GB" sz="2000" dirty="0"/>
              <a:t>L</a:t>
            </a:r>
            <a:r>
              <a:rPr lang="en-GB" sz="2000" dirty="0" smtClean="0"/>
              <a:t>ikert scale  used.</a:t>
            </a:r>
          </a:p>
          <a:p>
            <a:pPr marL="68580" indent="0">
              <a:buNone/>
            </a:pP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Levels of homophobia: Riddle Scale (1994)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33360"/>
              </p:ext>
            </p:extLst>
          </p:nvPr>
        </p:nvGraphicFramePr>
        <p:xfrm>
          <a:off x="1042988" y="2324100"/>
          <a:ext cx="677703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Attitudinal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Questionnaire Value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Repulsion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5 Disagree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Partially disagree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Tolerance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Neutral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Admiration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Partially agree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Appreciation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Nurturance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Agree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88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557673"/>
              </p:ext>
            </p:extLst>
          </p:nvPr>
        </p:nvGraphicFramePr>
        <p:xfrm>
          <a:off x="611560" y="105273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493431"/>
              </p:ext>
            </p:extLst>
          </p:nvPr>
        </p:nvGraphicFramePr>
        <p:xfrm>
          <a:off x="1619672" y="1124744"/>
          <a:ext cx="5145613" cy="3508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783"/>
                <a:gridCol w="467783"/>
                <a:gridCol w="467783"/>
                <a:gridCol w="467783"/>
                <a:gridCol w="467783"/>
                <a:gridCol w="467783"/>
                <a:gridCol w="467783"/>
                <a:gridCol w="467783"/>
                <a:gridCol w="467783"/>
                <a:gridCol w="467783"/>
                <a:gridCol w="467783"/>
              </a:tblGrid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618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033251"/>
              </p:ext>
            </p:extLst>
          </p:nvPr>
        </p:nvGraphicFramePr>
        <p:xfrm>
          <a:off x="683569" y="908720"/>
          <a:ext cx="7871470" cy="578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63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823793"/>
              </p:ext>
            </p:extLst>
          </p:nvPr>
        </p:nvGraphicFramePr>
        <p:xfrm>
          <a:off x="971600" y="1268760"/>
          <a:ext cx="669674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  <a:gridCol w="558062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694212"/>
              </p:ext>
            </p:extLst>
          </p:nvPr>
        </p:nvGraphicFramePr>
        <p:xfrm>
          <a:off x="1115616" y="908720"/>
          <a:ext cx="667702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426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</TotalTime>
  <Words>590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Managing attitudes towards sexual difference in large cohort teaching in higher education. </vt:lpstr>
      <vt:lpstr>Context</vt:lpstr>
      <vt:lpstr>British Social Attitudes Survey</vt:lpstr>
      <vt:lpstr>When cultural or discriminatory positions undermine the statutory position: incitement to hatred (DERBY CASE 2012)</vt:lpstr>
      <vt:lpstr>Attitudinal Survey: Whitehead,G. (2015)</vt:lpstr>
      <vt:lpstr>Levels of homophobia: Riddle Scale (1994)</vt:lpstr>
      <vt:lpstr>PowerPoint Presentation</vt:lpstr>
      <vt:lpstr>PowerPoint Presentation</vt:lpstr>
      <vt:lpstr>PowerPoint Presentation</vt:lpstr>
      <vt:lpstr>PowerPoint Presentation</vt:lpstr>
      <vt:lpstr>Results</vt:lpstr>
      <vt:lpstr>Recommendations for managing attitudes towards sexual difference in large cohort teaching in higher education.</vt:lpstr>
      <vt:lpstr>Useful resources</vt:lpstr>
      <vt:lpstr>Appendix 1  Lifelong Learning UK Guidance July 2010 </vt:lpstr>
      <vt:lpstr>  Appendix 2 Public sector equality duty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attitudes towards sexual difference in large cohort teaching in higher education.</dc:title>
  <dc:creator>zen saipaia</dc:creator>
  <cp:lastModifiedBy>zen saipaia</cp:lastModifiedBy>
  <cp:revision>17</cp:revision>
  <cp:lastPrinted>2015-05-11T12:49:50Z</cp:lastPrinted>
  <dcterms:created xsi:type="dcterms:W3CDTF">2015-04-26T22:41:39Z</dcterms:created>
  <dcterms:modified xsi:type="dcterms:W3CDTF">2015-05-14T10:05:04Z</dcterms:modified>
</cp:coreProperties>
</file>