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71" r:id="rId3"/>
    <p:sldId id="272" r:id="rId4"/>
    <p:sldId id="273" r:id="rId5"/>
    <p:sldId id="270" r:id="rId6"/>
    <p:sldId id="274" r:id="rId7"/>
    <p:sldId id="257" r:id="rId8"/>
    <p:sldId id="259" r:id="rId9"/>
    <p:sldId id="260" r:id="rId10"/>
    <p:sldId id="261" r:id="rId11"/>
    <p:sldId id="262"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78" autoAdjust="0"/>
  </p:normalViewPr>
  <p:slideViewPr>
    <p:cSldViewPr>
      <p:cViewPr varScale="1">
        <p:scale>
          <a:sx n="70" d="100"/>
          <a:sy n="70" d="100"/>
        </p:scale>
        <p:origin x="-13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A3A81C-360C-4761-9008-A146311761CD}" type="datetimeFigureOut">
              <a:rPr lang="en-GB" smtClean="0"/>
              <a:pPr/>
              <a:t>17/01/2018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FB0E56-9E3F-4CCF-A455-2B93C2509B79}" type="slidenum">
              <a:rPr lang="en-GB" smtClean="0"/>
              <a:pPr/>
              <a:t>‹#›</a:t>
            </a:fld>
            <a:endParaRPr lang="en-GB"/>
          </a:p>
        </p:txBody>
      </p:sp>
    </p:spTree>
    <p:extLst>
      <p:ext uri="{BB962C8B-B14F-4D97-AF65-F5344CB8AC3E}">
        <p14:creationId xmlns:p14="http://schemas.microsoft.com/office/powerpoint/2010/main" val="3173155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World Health recommendations for disability provision highlights areas for consideration in service delivery. With particular reference to mental</a:t>
            </a:r>
            <a:r>
              <a:rPr lang="en-GB" baseline="0" dirty="0" smtClean="0"/>
              <a:t> health service provision the recommendation is to enable access to all mainstream systems and services. This could of course mean focusing on electronic access to mental health service provision which is particularly relevant to e-CBT and t-CBT service provision. </a:t>
            </a:r>
            <a:endParaRPr lang="en-GB" dirty="0"/>
          </a:p>
        </p:txBody>
      </p:sp>
      <p:sp>
        <p:nvSpPr>
          <p:cNvPr id="4" name="Slide Number Placeholder 3"/>
          <p:cNvSpPr>
            <a:spLocks noGrp="1"/>
          </p:cNvSpPr>
          <p:nvPr>
            <p:ph type="sldNum" sz="quarter" idx="10"/>
          </p:nvPr>
        </p:nvSpPr>
        <p:spPr/>
        <p:txBody>
          <a:bodyPr/>
          <a:lstStyle/>
          <a:p>
            <a:fld id="{57FB0E56-9E3F-4CCF-A455-2B93C2509B79}" type="slidenum">
              <a:rPr lang="en-GB" smtClean="0"/>
              <a:pPr/>
              <a:t>4</a:t>
            </a:fld>
            <a:endParaRPr lang="en-GB"/>
          </a:p>
        </p:txBody>
      </p:sp>
    </p:spTree>
    <p:extLst>
      <p:ext uri="{BB962C8B-B14F-4D97-AF65-F5344CB8AC3E}">
        <p14:creationId xmlns:p14="http://schemas.microsoft.com/office/powerpoint/2010/main" val="658052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B4255EB-EEB0-4082-BDC1-36C9EB8FC29B}" type="slidenum">
              <a:rPr lang="en-GB" smtClean="0"/>
              <a:pPr/>
              <a:t>‹#›</a:t>
            </a:fld>
            <a:endParaRPr lang="en-GB"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4255EB-EEB0-4082-BDC1-36C9EB8FC29B}"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4255EB-EEB0-4082-BDC1-36C9EB8FC29B}"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4255EB-EEB0-4082-BDC1-36C9EB8FC29B}" type="slidenum">
              <a:rPr lang="en-GB" smtClean="0"/>
              <a:pPr/>
              <a:t>‹#›</a:t>
            </a:fld>
            <a:endParaRPr lang="en-GB"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5" name="Footer Placeholder 4"/>
          <p:cNvSpPr>
            <a:spLocks noGrp="1"/>
          </p:cNvSpPr>
          <p:nvPr>
            <p:ph type="ftr" sz="quarter" idx="11"/>
          </p:nvPr>
        </p:nvSpPr>
        <p:spPr>
          <a:xfrm>
            <a:off x="800100" y="6172200"/>
            <a:ext cx="4000500" cy="457200"/>
          </a:xfrm>
        </p:spPr>
        <p:txBody>
          <a:bodyPr/>
          <a:lstStyle/>
          <a:p>
            <a:endParaRPr lang="en-GB"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9B4255EB-EEB0-4082-BDC1-36C9EB8FC29B}"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4255EB-EEB0-4082-BDC1-36C9EB8FC29B}" type="slidenum">
              <a:rPr lang="en-GB" smtClean="0"/>
              <a:pPr/>
              <a:t>‹#›</a:t>
            </a:fld>
            <a:endParaRPr lang="en-GB"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B4255EB-EEB0-4082-BDC1-36C9EB8FC29B}" type="slidenum">
              <a:rPr lang="en-GB" smtClean="0"/>
              <a:pPr/>
              <a:t>‹#›</a:t>
            </a:fld>
            <a:endParaRPr lang="en-GB"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B4255EB-EEB0-4082-BDC1-36C9EB8FC29B}"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B4255EB-EEB0-4082-BDC1-36C9EB8FC29B}"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4255EB-EEB0-4082-BDC1-36C9EB8FC29B}" type="slidenum">
              <a:rPr lang="en-GB" smtClean="0"/>
              <a:pPr/>
              <a:t>‹#›</a:t>
            </a:fld>
            <a:endParaRPr lang="en-GB"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4C6D96-7EEB-461F-9AAA-BC6F99B5AC8F}" type="datetimeFigureOut">
              <a:rPr lang="en-GB" smtClean="0"/>
              <a:pPr/>
              <a:t>17/01/2018</a:t>
            </a:fld>
            <a:endParaRPr lang="en-GB" dirty="0"/>
          </a:p>
        </p:txBody>
      </p:sp>
      <p:sp>
        <p:nvSpPr>
          <p:cNvPr id="6" name="Footer Placeholder 5"/>
          <p:cNvSpPr>
            <a:spLocks noGrp="1"/>
          </p:cNvSpPr>
          <p:nvPr>
            <p:ph type="ftr" sz="quarter" idx="11"/>
          </p:nvPr>
        </p:nvSpPr>
        <p:spPr>
          <a:xfrm>
            <a:off x="914400" y="6172200"/>
            <a:ext cx="3886200" cy="457200"/>
          </a:xfrm>
        </p:spPr>
        <p:txBody>
          <a:bodyPr/>
          <a:lstStyle/>
          <a:p>
            <a:endParaRPr lang="en-GB" dirty="0"/>
          </a:p>
        </p:txBody>
      </p:sp>
      <p:sp>
        <p:nvSpPr>
          <p:cNvPr id="7" name="Slide Number Placeholder 6"/>
          <p:cNvSpPr>
            <a:spLocks noGrp="1"/>
          </p:cNvSpPr>
          <p:nvPr>
            <p:ph type="sldNum" sz="quarter" idx="12"/>
          </p:nvPr>
        </p:nvSpPr>
        <p:spPr>
          <a:xfrm>
            <a:off x="146304" y="6208776"/>
            <a:ext cx="457200" cy="457200"/>
          </a:xfrm>
        </p:spPr>
        <p:txBody>
          <a:bodyPr/>
          <a:lstStyle/>
          <a:p>
            <a:fld id="{9B4255EB-EEB0-4082-BDC1-36C9EB8FC29B}" type="slidenum">
              <a:rPr lang="en-GB" smtClean="0"/>
              <a:pPr/>
              <a:t>‹#›</a:t>
            </a:fld>
            <a:endParaRPr lang="en-GB"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64C6D96-7EEB-461F-9AAA-BC6F99B5AC8F}" type="datetimeFigureOut">
              <a:rPr lang="en-GB" smtClean="0"/>
              <a:pPr/>
              <a:t>17/01/2018</a:t>
            </a:fld>
            <a:endParaRPr lang="en-GB"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B4255EB-EEB0-4082-BDC1-36C9EB8FC29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who.int/mediacentre/factsheets/fs352/en/" TargetMode="External"/><Relationship Id="rId3" Type="http://schemas.openxmlformats.org/officeDocument/2006/relationships/hyperlink" Target="http://journals.cambridge.org/action/displayJournal?jid=BCP" TargetMode="External"/><Relationship Id="rId7" Type="http://schemas.openxmlformats.org/officeDocument/2006/relationships/hyperlink" Target="http://www.who.int/disabilities/world_report/2011/report/en/index.html" TargetMode="External"/><Relationship Id="rId2" Type="http://schemas.openxmlformats.org/officeDocument/2006/relationships/hyperlink" Target="http://journals.cambridge.org/action/displayJournal?jid=CBT" TargetMode="External"/><Relationship Id="rId1" Type="http://schemas.openxmlformats.org/officeDocument/2006/relationships/slideLayout" Target="../slideLayouts/slideLayout2.xml"/><Relationship Id="rId6" Type="http://schemas.openxmlformats.org/officeDocument/2006/relationships/hyperlink" Target="http://www.un.org/esa/socdev/documents/disability/2016/GlobalStatusReportonDisabilityandDevelopment.pdf" TargetMode="External"/><Relationship Id="rId5" Type="http://schemas.openxmlformats.org/officeDocument/2006/relationships/hyperlink" Target="http://journals.cambridge.org/action/displayIssue?jid=BCP&amp;volumeId=36&amp;seriesId=0&amp;issueId=06" TargetMode="External"/><Relationship Id="rId4" Type="http://schemas.openxmlformats.org/officeDocument/2006/relationships/hyperlink" Target="http://journals.cambridge.org/action/displayBackIssues?jid=BCP&amp;volumeId=36"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londonmet.academia.edu/GrahamWhitehe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t>Graham Whitehead</a:t>
            </a:r>
          </a:p>
          <a:p>
            <a:r>
              <a:rPr lang="en-GB" b="1" dirty="0" smtClean="0"/>
              <a:t>Health &amp; Early Childhood</a:t>
            </a:r>
          </a:p>
          <a:p>
            <a:r>
              <a:rPr lang="en-GB" b="1" dirty="0" smtClean="0"/>
              <a:t>School of Social Professions</a:t>
            </a:r>
          </a:p>
        </p:txBody>
      </p:sp>
      <p:sp>
        <p:nvSpPr>
          <p:cNvPr id="2" name="Title 1"/>
          <p:cNvSpPr>
            <a:spLocks noGrp="1"/>
          </p:cNvSpPr>
          <p:nvPr>
            <p:ph type="ctrTitle"/>
          </p:nvPr>
        </p:nvSpPr>
        <p:spPr>
          <a:xfrm>
            <a:off x="827584" y="1772816"/>
            <a:ext cx="7772400" cy="1368152"/>
          </a:xfrm>
        </p:spPr>
        <p:txBody>
          <a:bodyPr>
            <a:noAutofit/>
          </a:bodyPr>
          <a:lstStyle/>
          <a:p>
            <a:r>
              <a:rPr lang="en-GB" sz="2800" b="1" dirty="0"/>
              <a:t>Developing </a:t>
            </a:r>
            <a:r>
              <a:rPr lang="en-GB" sz="2800" b="1" dirty="0" smtClean="0"/>
              <a:t>enabling environments in professional practice</a:t>
            </a:r>
            <a:br>
              <a:rPr lang="en-GB" sz="2800" b="1" dirty="0" smtClean="0"/>
            </a:br>
            <a:r>
              <a:rPr lang="en-GB" sz="2800" dirty="0"/>
              <a:t/>
            </a:r>
            <a:br>
              <a:rPr lang="en-GB" sz="2800" dirty="0"/>
            </a:br>
            <a:endParaRPr lang="en-GB" sz="28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89363" y="4581128"/>
            <a:ext cx="2700285"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Recommendations</a:t>
            </a:r>
            <a:endParaRPr lang="en-GB" b="1" dirty="0"/>
          </a:p>
        </p:txBody>
      </p:sp>
      <p:sp>
        <p:nvSpPr>
          <p:cNvPr id="3" name="Content Placeholder 2"/>
          <p:cNvSpPr>
            <a:spLocks noGrp="1"/>
          </p:cNvSpPr>
          <p:nvPr>
            <p:ph sz="quarter" idx="1"/>
          </p:nvPr>
        </p:nvSpPr>
        <p:spPr/>
        <p:txBody>
          <a:bodyPr>
            <a:normAutofit fontScale="92500"/>
          </a:bodyPr>
          <a:lstStyle/>
          <a:p>
            <a:r>
              <a:rPr lang="en-GB" b="1" dirty="0" smtClean="0">
                <a:solidFill>
                  <a:schemeClr val="tx2"/>
                </a:solidFill>
              </a:rPr>
              <a:t>Wider research of service user views of whether short-term interventions are responding in a socially inclusive and responsive manner.</a:t>
            </a:r>
          </a:p>
          <a:p>
            <a:r>
              <a:rPr lang="en-GB" b="1" dirty="0" smtClean="0">
                <a:solidFill>
                  <a:schemeClr val="tx2"/>
                </a:solidFill>
              </a:rPr>
              <a:t>A need for specific education, training and continuing professional development to keep up to date with developments in this field.</a:t>
            </a:r>
          </a:p>
          <a:p>
            <a:r>
              <a:rPr lang="en-GB" b="1" dirty="0" smtClean="0">
                <a:solidFill>
                  <a:schemeClr val="tx2"/>
                </a:solidFill>
              </a:rPr>
              <a:t>Counselling &amp; psychotherapy practitioners can usefully reflect on their competencies and skills in responding to the needs of this increasing population. </a:t>
            </a:r>
          </a:p>
          <a:p>
            <a:r>
              <a:rPr lang="en-GB" b="1" dirty="0" smtClean="0">
                <a:solidFill>
                  <a:schemeClr val="tx2"/>
                </a:solidFill>
              </a:rPr>
              <a:t>Training providers need to regularly review their offer in response to changing profiles of disabled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Resources</a:t>
            </a:r>
            <a:endParaRPr lang="en-GB" b="1" dirty="0"/>
          </a:p>
        </p:txBody>
      </p:sp>
      <p:sp>
        <p:nvSpPr>
          <p:cNvPr id="3" name="Content Placeholder 2"/>
          <p:cNvSpPr>
            <a:spLocks noGrp="1"/>
          </p:cNvSpPr>
          <p:nvPr>
            <p:ph sz="quarter" idx="1"/>
          </p:nvPr>
        </p:nvSpPr>
        <p:spPr/>
        <p:txBody>
          <a:bodyPr>
            <a:normAutofit fontScale="70000" lnSpcReduction="20000"/>
          </a:bodyPr>
          <a:lstStyle/>
          <a:p>
            <a:pPr>
              <a:buNone/>
            </a:pPr>
            <a:r>
              <a:rPr lang="en-GB" b="1" dirty="0" smtClean="0"/>
              <a:t>	</a:t>
            </a:r>
            <a:endParaRPr lang="en-GB" dirty="0"/>
          </a:p>
          <a:p>
            <a:r>
              <a:rPr lang="en-GB" dirty="0">
                <a:solidFill>
                  <a:schemeClr val="tx2"/>
                </a:solidFill>
              </a:rPr>
              <a:t>Helbig,S. &amp; Hoyer,J. (2008) </a:t>
            </a:r>
            <a:r>
              <a:rPr lang="en-GB" i="1" u="sng" dirty="0">
                <a:solidFill>
                  <a:schemeClr val="tx2"/>
                </a:solidFill>
                <a:hlinkClick r:id="rId2" tooltip="The Cognitive Behaviour Therapist"/>
              </a:rPr>
              <a:t>The Cognitive Behaviour Therapist</a:t>
            </a:r>
            <a:r>
              <a:rPr lang="en-GB" i="1" dirty="0">
                <a:solidFill>
                  <a:schemeClr val="tx2"/>
                </a:solidFill>
              </a:rPr>
              <a:t> </a:t>
            </a:r>
            <a:r>
              <a:rPr lang="en-GB" dirty="0">
                <a:solidFill>
                  <a:schemeClr val="tx2"/>
                </a:solidFill>
              </a:rPr>
              <a:t>Service models and forms of delivery What do patients do before it starts? Coping with mental health problems on a CBT waiting list</a:t>
            </a:r>
            <a:endParaRPr lang="en-GB" b="1" dirty="0">
              <a:solidFill>
                <a:schemeClr val="tx2"/>
              </a:solidFill>
            </a:endParaRPr>
          </a:p>
          <a:p>
            <a:r>
              <a:rPr lang="en-GB" dirty="0" err="1" smtClean="0">
                <a:solidFill>
                  <a:schemeClr val="tx2"/>
                </a:solidFill>
              </a:rPr>
              <a:t>Johnson,R</a:t>
            </a:r>
            <a:r>
              <a:rPr lang="en-GB" dirty="0" smtClean="0">
                <a:solidFill>
                  <a:schemeClr val="tx2"/>
                </a:solidFill>
              </a:rPr>
              <a:t>. </a:t>
            </a:r>
            <a:r>
              <a:rPr lang="en-GB" dirty="0">
                <a:solidFill>
                  <a:schemeClr val="tx2"/>
                </a:solidFill>
              </a:rPr>
              <a:t>&amp; Haigh,C (2011),Mental Health and Social Inclusion, Volume 15, Issue 1</a:t>
            </a:r>
            <a:r>
              <a:rPr lang="en-GB" dirty="0" smtClean="0">
                <a:solidFill>
                  <a:schemeClr val="tx2"/>
                </a:solidFill>
              </a:rPr>
              <a:t>.</a:t>
            </a:r>
            <a:r>
              <a:rPr lang="en-GB" dirty="0">
                <a:solidFill>
                  <a:schemeClr val="tx2"/>
                </a:solidFill>
              </a:rPr>
              <a:t> </a:t>
            </a:r>
          </a:p>
          <a:p>
            <a:r>
              <a:rPr lang="en-GB" dirty="0">
                <a:solidFill>
                  <a:schemeClr val="tx2"/>
                </a:solidFill>
              </a:rPr>
              <a:t>Oliver,M. (1996) Understanding Disability - From Theory to Practice. Basingstoke: Palgrave </a:t>
            </a:r>
            <a:r>
              <a:rPr lang="en-GB" dirty="0" smtClean="0">
                <a:solidFill>
                  <a:schemeClr val="tx2"/>
                </a:solidFill>
              </a:rPr>
              <a:t>Macmillan</a:t>
            </a:r>
            <a:endParaRPr lang="en-GB" dirty="0">
              <a:solidFill>
                <a:schemeClr val="tx2"/>
              </a:solidFill>
            </a:endParaRPr>
          </a:p>
          <a:p>
            <a:r>
              <a:rPr lang="en-GB" dirty="0">
                <a:solidFill>
                  <a:schemeClr val="tx2"/>
                </a:solidFill>
              </a:rPr>
              <a:t>Taylor,J.L, Lindsay,W.R. &amp; Willer,P. (2008) </a:t>
            </a:r>
            <a:r>
              <a:rPr lang="en-GB" u="sng" dirty="0">
                <a:solidFill>
                  <a:schemeClr val="tx2"/>
                </a:solidFill>
                <a:hlinkClick r:id="rId3" tooltip="Behavioural and Cognitive Psychotherapy"/>
              </a:rPr>
              <a:t>Behavioural and Cognitive Psychotherapy</a:t>
            </a:r>
            <a:r>
              <a:rPr lang="en-GB" dirty="0">
                <a:solidFill>
                  <a:schemeClr val="tx2"/>
                </a:solidFill>
              </a:rPr>
              <a:t> / </a:t>
            </a:r>
            <a:r>
              <a:rPr lang="en-GB" u="sng" dirty="0">
                <a:solidFill>
                  <a:schemeClr val="tx2"/>
                </a:solidFill>
                <a:hlinkClick r:id="rId4" tooltip="Volume 36"/>
              </a:rPr>
              <a:t>Volume 36</a:t>
            </a:r>
            <a:r>
              <a:rPr lang="en-GB" dirty="0">
                <a:solidFill>
                  <a:schemeClr val="tx2"/>
                </a:solidFill>
              </a:rPr>
              <a:t> / </a:t>
            </a:r>
            <a:r>
              <a:rPr lang="en-GB" u="sng" dirty="0">
                <a:solidFill>
                  <a:schemeClr val="tx2"/>
                </a:solidFill>
                <a:hlinkClick r:id="rId5" tooltip="Special Issue 06"/>
              </a:rPr>
              <a:t>Special Issue 06</a:t>
            </a:r>
            <a:r>
              <a:rPr lang="en-GB" dirty="0">
                <a:solidFill>
                  <a:schemeClr val="tx2"/>
                </a:solidFill>
              </a:rPr>
              <a:t>, pp 723 - 733 </a:t>
            </a:r>
          </a:p>
          <a:p>
            <a:r>
              <a:rPr lang="en-GB" dirty="0" smtClean="0">
                <a:solidFill>
                  <a:schemeClr val="tx2"/>
                </a:solidFill>
              </a:rPr>
              <a:t>United Nations – Global Status Report available at: </a:t>
            </a:r>
            <a:r>
              <a:rPr lang="en-GB" dirty="0" smtClean="0">
                <a:solidFill>
                  <a:schemeClr val="tx2"/>
                </a:solidFill>
                <a:hlinkClick r:id="rId6"/>
              </a:rPr>
              <a:t>http</a:t>
            </a:r>
            <a:r>
              <a:rPr lang="en-GB" dirty="0">
                <a:solidFill>
                  <a:schemeClr val="tx2"/>
                </a:solidFill>
                <a:hlinkClick r:id="rId6"/>
              </a:rPr>
              <a:t>://</a:t>
            </a:r>
            <a:r>
              <a:rPr lang="en-GB" dirty="0" smtClean="0">
                <a:solidFill>
                  <a:schemeClr val="tx2"/>
                </a:solidFill>
                <a:hlinkClick r:id="rId6"/>
              </a:rPr>
              <a:t>www.un.org/esa/socdev/documents/disability/2016/GlobalStatusReportonDisabilityandDevelopment.pdf</a:t>
            </a:r>
            <a:r>
              <a:rPr lang="en-GB" dirty="0" smtClean="0">
                <a:solidFill>
                  <a:schemeClr val="tx2"/>
                </a:solidFill>
              </a:rPr>
              <a:t> (Accessed 5 January 2018)</a:t>
            </a:r>
            <a:endParaRPr lang="en-GB" dirty="0">
              <a:solidFill>
                <a:schemeClr val="tx2"/>
              </a:solidFill>
            </a:endParaRPr>
          </a:p>
          <a:p>
            <a:r>
              <a:rPr lang="en-GB" dirty="0">
                <a:solidFill>
                  <a:schemeClr val="tx2"/>
                </a:solidFill>
              </a:rPr>
              <a:t>World Health Organisation (WHO) Report on disability December 2011: </a:t>
            </a:r>
            <a:r>
              <a:rPr lang="en-GB" u="sng" dirty="0">
                <a:solidFill>
                  <a:schemeClr val="tx2"/>
                </a:solidFill>
                <a:hlinkClick r:id="rId7"/>
              </a:rPr>
              <a:t>http://www.who.int/disabilities/world_report/2011/report/en/index.html</a:t>
            </a:r>
            <a:r>
              <a:rPr lang="en-GB" dirty="0">
                <a:solidFill>
                  <a:schemeClr val="tx2"/>
                </a:solidFill>
              </a:rPr>
              <a:t> (date accessed 14 December 2011</a:t>
            </a:r>
            <a:r>
              <a:rPr lang="en-GB" dirty="0" smtClean="0">
                <a:solidFill>
                  <a:schemeClr val="tx2"/>
                </a:solidFill>
              </a:rPr>
              <a:t>)</a:t>
            </a:r>
          </a:p>
          <a:p>
            <a:r>
              <a:rPr lang="en-GB" dirty="0">
                <a:solidFill>
                  <a:schemeClr val="tx2"/>
                </a:solidFill>
              </a:rPr>
              <a:t>World Health Organisation (WHO) Report on </a:t>
            </a:r>
            <a:r>
              <a:rPr lang="en-GB" dirty="0" smtClean="0">
                <a:solidFill>
                  <a:schemeClr val="tx2"/>
                </a:solidFill>
              </a:rPr>
              <a:t>disability Fact Sheet November 2017: </a:t>
            </a:r>
            <a:r>
              <a:rPr lang="en-GB" dirty="0" smtClean="0">
                <a:solidFill>
                  <a:schemeClr val="tx2"/>
                </a:solidFill>
                <a:hlinkClick r:id="rId8"/>
              </a:rPr>
              <a:t>http</a:t>
            </a:r>
            <a:r>
              <a:rPr lang="en-GB" dirty="0">
                <a:solidFill>
                  <a:schemeClr val="tx2"/>
                </a:solidFill>
                <a:hlinkClick r:id="rId8"/>
              </a:rPr>
              <a:t>://www.who.int/mediacentre/factsheets/fs352/en</a:t>
            </a:r>
            <a:r>
              <a:rPr lang="en-GB" dirty="0" smtClean="0">
                <a:solidFill>
                  <a:schemeClr val="tx2"/>
                </a:solidFill>
                <a:hlinkClick r:id="rId8"/>
              </a:rPr>
              <a:t>/</a:t>
            </a:r>
            <a:r>
              <a:rPr lang="en-GB" dirty="0">
                <a:solidFill>
                  <a:schemeClr val="tx2"/>
                </a:solidFill>
              </a:rPr>
              <a:t> </a:t>
            </a:r>
            <a:r>
              <a:rPr lang="en-GB" dirty="0" smtClean="0">
                <a:solidFill>
                  <a:schemeClr val="tx2"/>
                </a:solidFill>
              </a:rPr>
              <a:t>(accessed 5 January 2018)</a:t>
            </a:r>
            <a:endParaRPr lang="en-GB" dirty="0">
              <a:solidFill>
                <a:schemeClr val="tx2"/>
              </a:solidFill>
            </a:endParaRPr>
          </a:p>
          <a:p>
            <a:endParaRPr lang="en-GB" dirty="0" smtClean="0">
              <a:solidFill>
                <a:schemeClr val="tx2"/>
              </a:solidFill>
            </a:endParaRPr>
          </a:p>
          <a:p>
            <a:endParaRPr lang="en-GB" dirty="0">
              <a:solidFill>
                <a:schemeClr val="tx2"/>
              </a:solidFill>
            </a:endParaRPr>
          </a:p>
          <a:p>
            <a:endParaRPr lang="en-GB" dirty="0">
              <a:solidFill>
                <a:schemeClr val="tx2"/>
              </a:solidFill>
            </a:endParaRPr>
          </a:p>
          <a:p>
            <a:pPr>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 can review my research on the following link:</a:t>
            </a:r>
            <a:endParaRPr lang="en-GB" dirty="0"/>
          </a:p>
        </p:txBody>
      </p:sp>
      <p:sp>
        <p:nvSpPr>
          <p:cNvPr id="3" name="Content Placeholder 2"/>
          <p:cNvSpPr>
            <a:spLocks noGrp="1"/>
          </p:cNvSpPr>
          <p:nvPr>
            <p:ph sz="quarter" idx="1"/>
          </p:nvPr>
        </p:nvSpPr>
        <p:spPr/>
        <p:txBody>
          <a:bodyPr/>
          <a:lstStyle/>
          <a:p>
            <a:pPr marL="0" indent="0">
              <a:buNone/>
            </a:pPr>
            <a:endParaRPr lang="en-GB" dirty="0" smtClean="0"/>
          </a:p>
          <a:p>
            <a:pPr marL="0" indent="0">
              <a:buNone/>
            </a:pPr>
            <a:r>
              <a:rPr lang="en-GB" dirty="0" smtClean="0">
                <a:hlinkClick r:id="rId2"/>
              </a:rPr>
              <a:t>https</a:t>
            </a:r>
            <a:r>
              <a:rPr lang="en-GB" dirty="0">
                <a:hlinkClick r:id="rId2"/>
              </a:rPr>
              <a:t>://</a:t>
            </a:r>
            <a:r>
              <a:rPr lang="en-GB" dirty="0" smtClean="0">
                <a:hlinkClick r:id="rId2"/>
              </a:rPr>
              <a:t>londonmet.academia.edu/GrahamWhitehead</a:t>
            </a: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702168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a:t>
            </a:r>
            <a:r>
              <a:rPr lang="en-GB" b="1" dirty="0" smtClean="0"/>
              <a:t>ontext</a:t>
            </a:r>
            <a:endParaRPr lang="en-GB" b="1" dirty="0"/>
          </a:p>
        </p:txBody>
      </p:sp>
      <p:sp>
        <p:nvSpPr>
          <p:cNvPr id="3" name="Content Placeholder 2"/>
          <p:cNvSpPr>
            <a:spLocks noGrp="1"/>
          </p:cNvSpPr>
          <p:nvPr>
            <p:ph sz="quarter" idx="1"/>
          </p:nvPr>
        </p:nvSpPr>
        <p:spPr/>
        <p:txBody>
          <a:bodyPr>
            <a:normAutofit fontScale="92500"/>
          </a:bodyPr>
          <a:lstStyle/>
          <a:p>
            <a:r>
              <a:rPr lang="en-GB" b="1" dirty="0">
                <a:solidFill>
                  <a:schemeClr val="tx2"/>
                </a:solidFill>
              </a:rPr>
              <a:t>Disability is both a human rights issue and a development issue</a:t>
            </a:r>
            <a:r>
              <a:rPr lang="en-GB" b="1" dirty="0" smtClean="0">
                <a:solidFill>
                  <a:schemeClr val="tx2"/>
                </a:solidFill>
              </a:rPr>
              <a:t>, recognised </a:t>
            </a:r>
            <a:r>
              <a:rPr lang="en-GB" b="1" dirty="0">
                <a:solidFill>
                  <a:schemeClr val="tx2"/>
                </a:solidFill>
              </a:rPr>
              <a:t>in the UN Convention on the Rights of Persons with Disabilities. </a:t>
            </a:r>
            <a:endParaRPr lang="en-GB" b="1" dirty="0" smtClean="0">
              <a:solidFill>
                <a:schemeClr val="tx2"/>
              </a:solidFill>
            </a:endParaRPr>
          </a:p>
          <a:p>
            <a:r>
              <a:rPr lang="en-GB" b="1" dirty="0" smtClean="0">
                <a:solidFill>
                  <a:schemeClr val="tx2"/>
                </a:solidFill>
              </a:rPr>
              <a:t>Addressing </a:t>
            </a:r>
            <a:r>
              <a:rPr lang="en-GB" b="1" dirty="0">
                <a:solidFill>
                  <a:schemeClr val="tx2"/>
                </a:solidFill>
              </a:rPr>
              <a:t>the importance of disability inclusion for development, the 2030 Agenda for Sustainable Development includes several development targets for persons with disabilities and for accessible environments for them. </a:t>
            </a:r>
            <a:endParaRPr lang="en-GB" b="1" dirty="0" smtClean="0">
              <a:solidFill>
                <a:schemeClr val="tx2"/>
              </a:solidFill>
            </a:endParaRPr>
          </a:p>
          <a:p>
            <a:r>
              <a:rPr lang="en-GB" b="1" dirty="0" smtClean="0">
                <a:solidFill>
                  <a:schemeClr val="tx2"/>
                </a:solidFill>
              </a:rPr>
              <a:t>UN </a:t>
            </a:r>
            <a:r>
              <a:rPr lang="en-GB" b="1" dirty="0">
                <a:solidFill>
                  <a:schemeClr val="tx2"/>
                </a:solidFill>
              </a:rPr>
              <a:t>flagship </a:t>
            </a:r>
            <a:r>
              <a:rPr lang="en-GB" b="1" dirty="0" smtClean="0">
                <a:solidFill>
                  <a:schemeClr val="tx2"/>
                </a:solidFill>
              </a:rPr>
              <a:t>report on disability is due </a:t>
            </a:r>
            <a:r>
              <a:rPr lang="en-GB" b="1" dirty="0">
                <a:solidFill>
                  <a:schemeClr val="tx2"/>
                </a:solidFill>
              </a:rPr>
              <a:t>to be submitted to the General Assembly </a:t>
            </a:r>
            <a:r>
              <a:rPr lang="en-GB" b="1" dirty="0" smtClean="0">
                <a:solidFill>
                  <a:schemeClr val="tx2"/>
                </a:solidFill>
              </a:rPr>
              <a:t>in </a:t>
            </a:r>
            <a:r>
              <a:rPr lang="en-GB" b="1" dirty="0">
                <a:solidFill>
                  <a:schemeClr val="tx2"/>
                </a:solidFill>
              </a:rPr>
              <a:t>2018</a:t>
            </a:r>
            <a:r>
              <a:rPr lang="en-GB" b="1" dirty="0" smtClean="0">
                <a:solidFill>
                  <a:schemeClr val="tx2"/>
                </a:solidFill>
              </a:rPr>
              <a:t>.</a:t>
            </a:r>
          </a:p>
          <a:p>
            <a:pPr marL="0" indent="0">
              <a:buNone/>
            </a:pPr>
            <a:r>
              <a:rPr lang="en-GB" b="1" dirty="0" smtClean="0">
                <a:solidFill>
                  <a:schemeClr val="tx2"/>
                </a:solidFill>
              </a:rPr>
              <a:t>Source: UN Global Status Report (2016)</a:t>
            </a:r>
            <a:endParaRPr lang="en-GB" b="1" dirty="0">
              <a:solidFill>
                <a:schemeClr val="tx2"/>
              </a:solidFill>
            </a:endParaRPr>
          </a:p>
        </p:txBody>
      </p:sp>
    </p:spTree>
    <p:extLst>
      <p:ext uri="{BB962C8B-B14F-4D97-AF65-F5344CB8AC3E}">
        <p14:creationId xmlns:p14="http://schemas.microsoft.com/office/powerpoint/2010/main" val="383175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World Health Organisation – facts on disability</a:t>
            </a:r>
            <a:endParaRPr lang="en-GB" b="1" dirty="0"/>
          </a:p>
        </p:txBody>
      </p:sp>
      <p:sp>
        <p:nvSpPr>
          <p:cNvPr id="3" name="Content Placeholder 2"/>
          <p:cNvSpPr>
            <a:spLocks noGrp="1"/>
          </p:cNvSpPr>
          <p:nvPr>
            <p:ph sz="quarter" idx="1"/>
          </p:nvPr>
        </p:nvSpPr>
        <p:spPr/>
        <p:txBody>
          <a:bodyPr>
            <a:noAutofit/>
          </a:bodyPr>
          <a:lstStyle/>
          <a:p>
            <a:pPr fontAlgn="base"/>
            <a:r>
              <a:rPr lang="en-GB" sz="2400" b="1" dirty="0">
                <a:solidFill>
                  <a:schemeClr val="tx2"/>
                </a:solidFill>
              </a:rPr>
              <a:t>Over a billion people, about 15% of the world's population, have some form of disability</a:t>
            </a:r>
            <a:r>
              <a:rPr lang="en-GB" sz="2400" b="1" dirty="0" smtClean="0">
                <a:solidFill>
                  <a:schemeClr val="tx2"/>
                </a:solidFill>
              </a:rPr>
              <a:t>.</a:t>
            </a:r>
          </a:p>
          <a:p>
            <a:pPr fontAlgn="base"/>
            <a:r>
              <a:rPr lang="en-GB" sz="2400" b="1" dirty="0">
                <a:solidFill>
                  <a:schemeClr val="tx2"/>
                </a:solidFill>
              </a:rPr>
              <a:t>Mental Health Issues are predicted to be the largest category by </a:t>
            </a:r>
            <a:r>
              <a:rPr lang="en-GB" sz="2400" b="1" dirty="0" smtClean="0">
                <a:solidFill>
                  <a:schemeClr val="tx2"/>
                </a:solidFill>
              </a:rPr>
              <a:t>2020.</a:t>
            </a:r>
            <a:endParaRPr lang="en-GB" sz="2400" b="1" dirty="0">
              <a:solidFill>
                <a:schemeClr val="tx2"/>
              </a:solidFill>
            </a:endParaRPr>
          </a:p>
          <a:p>
            <a:pPr fontAlgn="base"/>
            <a:r>
              <a:rPr lang="en-GB" sz="2400" b="1" dirty="0">
                <a:solidFill>
                  <a:schemeClr val="tx2"/>
                </a:solidFill>
              </a:rPr>
              <a:t>Between 110 million and 190 million adults have significant difficulties in functioning.</a:t>
            </a:r>
          </a:p>
          <a:p>
            <a:pPr fontAlgn="base"/>
            <a:r>
              <a:rPr lang="en-GB" sz="2400" b="1" dirty="0">
                <a:solidFill>
                  <a:schemeClr val="tx2"/>
                </a:solidFill>
              </a:rPr>
              <a:t>Rates of disability are increasing due to population ageing and increases in chronic health conditions, </a:t>
            </a:r>
            <a:r>
              <a:rPr lang="en-GB" sz="2400" b="1" dirty="0" smtClean="0">
                <a:solidFill>
                  <a:schemeClr val="tx2"/>
                </a:solidFill>
              </a:rPr>
              <a:t>and mental health diagnoses.</a:t>
            </a:r>
            <a:endParaRPr lang="en-GB" sz="2400" b="1" dirty="0">
              <a:solidFill>
                <a:schemeClr val="tx2"/>
              </a:solidFill>
            </a:endParaRPr>
          </a:p>
          <a:p>
            <a:pPr fontAlgn="base"/>
            <a:r>
              <a:rPr lang="en-GB" sz="2400" b="1" dirty="0">
                <a:solidFill>
                  <a:schemeClr val="tx2"/>
                </a:solidFill>
              </a:rPr>
              <a:t>People with disabilities have </a:t>
            </a:r>
            <a:r>
              <a:rPr lang="en-GB" sz="2400" b="1" dirty="0" smtClean="0">
                <a:solidFill>
                  <a:schemeClr val="tx2"/>
                </a:solidFill>
              </a:rPr>
              <a:t>poorer </a:t>
            </a:r>
            <a:r>
              <a:rPr lang="en-GB" sz="2400" b="1" dirty="0">
                <a:solidFill>
                  <a:schemeClr val="tx2"/>
                </a:solidFill>
              </a:rPr>
              <a:t>access to health care services and therefore experience unmet health care needs</a:t>
            </a:r>
            <a:r>
              <a:rPr lang="en-GB" sz="2400" b="1" dirty="0" smtClean="0">
                <a:solidFill>
                  <a:schemeClr val="tx2"/>
                </a:solidFill>
              </a:rPr>
              <a:t>.</a:t>
            </a:r>
          </a:p>
          <a:p>
            <a:pPr marL="0" indent="0">
              <a:buNone/>
            </a:pPr>
            <a:r>
              <a:rPr lang="en-GB" sz="2400" b="1" dirty="0" smtClean="0">
                <a:solidFill>
                  <a:schemeClr val="tx2"/>
                </a:solidFill>
              </a:rPr>
              <a:t>Source</a:t>
            </a:r>
            <a:r>
              <a:rPr lang="en-GB" sz="2400" b="1" dirty="0">
                <a:solidFill>
                  <a:schemeClr val="tx2"/>
                </a:solidFill>
              </a:rPr>
              <a:t>: WHO: </a:t>
            </a:r>
            <a:r>
              <a:rPr lang="en-GB" sz="2400" b="1" dirty="0" smtClean="0">
                <a:solidFill>
                  <a:schemeClr val="tx2"/>
                </a:solidFill>
              </a:rPr>
              <a:t>Fact Sheet Report </a:t>
            </a:r>
            <a:r>
              <a:rPr lang="en-GB" sz="2400" b="1" dirty="0">
                <a:solidFill>
                  <a:schemeClr val="tx2"/>
                </a:solidFill>
              </a:rPr>
              <a:t>on Disability </a:t>
            </a:r>
            <a:r>
              <a:rPr lang="en-GB" sz="2400" b="1" dirty="0" smtClean="0">
                <a:solidFill>
                  <a:schemeClr val="tx2"/>
                </a:solidFill>
              </a:rPr>
              <a:t>(Nov 2017)</a:t>
            </a:r>
            <a:endParaRPr lang="en-GB" sz="2400" b="1" dirty="0">
              <a:solidFill>
                <a:schemeClr val="tx2"/>
              </a:solidFill>
            </a:endParaRPr>
          </a:p>
          <a:p>
            <a:pPr marL="0" indent="0">
              <a:buNone/>
            </a:pPr>
            <a:r>
              <a:rPr lang="en-GB" sz="2400" dirty="0"/>
              <a:t/>
            </a:r>
            <a:br>
              <a:rPr lang="en-GB" sz="2400" dirty="0"/>
            </a:br>
            <a:endParaRPr lang="en-GB" sz="2400" dirty="0"/>
          </a:p>
        </p:txBody>
      </p:sp>
    </p:spTree>
    <p:extLst>
      <p:ext uri="{BB962C8B-B14F-4D97-AF65-F5344CB8AC3E}">
        <p14:creationId xmlns:p14="http://schemas.microsoft.com/office/powerpoint/2010/main" val="361476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World Health Organisation</a:t>
            </a:r>
            <a:br>
              <a:rPr lang="en-GB" b="1" dirty="0" smtClean="0"/>
            </a:br>
            <a:r>
              <a:rPr lang="en-GB" b="1" dirty="0" smtClean="0"/>
              <a:t>Recommendations</a:t>
            </a:r>
            <a:endParaRPr lang="en-GB" b="1" dirty="0"/>
          </a:p>
        </p:txBody>
      </p:sp>
      <p:sp>
        <p:nvSpPr>
          <p:cNvPr id="3" name="Content Placeholder 2"/>
          <p:cNvSpPr>
            <a:spLocks noGrp="1"/>
          </p:cNvSpPr>
          <p:nvPr>
            <p:ph sz="quarter" idx="1"/>
          </p:nvPr>
        </p:nvSpPr>
        <p:spPr/>
        <p:txBody>
          <a:bodyPr>
            <a:normAutofit lnSpcReduction="10000"/>
          </a:bodyPr>
          <a:lstStyle/>
          <a:p>
            <a:r>
              <a:rPr lang="en-GB" b="1" dirty="0" smtClean="0">
                <a:solidFill>
                  <a:schemeClr val="tx2"/>
                </a:solidFill>
              </a:rPr>
              <a:t>Enable access to all mainstream systems and services</a:t>
            </a:r>
          </a:p>
          <a:p>
            <a:r>
              <a:rPr lang="en-GB" b="1" dirty="0" smtClean="0">
                <a:solidFill>
                  <a:schemeClr val="tx2"/>
                </a:solidFill>
              </a:rPr>
              <a:t>Invest in specific programmes and services for people with disabilities</a:t>
            </a:r>
          </a:p>
          <a:p>
            <a:r>
              <a:rPr lang="en-GB" b="1" dirty="0" smtClean="0">
                <a:solidFill>
                  <a:schemeClr val="tx2"/>
                </a:solidFill>
              </a:rPr>
              <a:t>Adopt a national disability strategy and plan of action</a:t>
            </a:r>
          </a:p>
          <a:p>
            <a:r>
              <a:rPr lang="en-GB" b="1" dirty="0" smtClean="0">
                <a:solidFill>
                  <a:schemeClr val="tx2"/>
                </a:solidFill>
              </a:rPr>
              <a:t>Involve people with disabilities</a:t>
            </a:r>
          </a:p>
          <a:p>
            <a:r>
              <a:rPr lang="en-GB" b="1" dirty="0" smtClean="0">
                <a:solidFill>
                  <a:schemeClr val="tx2"/>
                </a:solidFill>
              </a:rPr>
              <a:t>Increase public awareness and understanding</a:t>
            </a:r>
          </a:p>
          <a:p>
            <a:r>
              <a:rPr lang="en-GB" b="1" dirty="0" smtClean="0">
                <a:solidFill>
                  <a:schemeClr val="tx2"/>
                </a:solidFill>
              </a:rPr>
              <a:t>Improve disability data collection</a:t>
            </a:r>
          </a:p>
          <a:p>
            <a:r>
              <a:rPr lang="en-GB" b="1" dirty="0" smtClean="0">
                <a:solidFill>
                  <a:schemeClr val="tx2"/>
                </a:solidFill>
              </a:rPr>
              <a:t>Strengthen and support research on disability</a:t>
            </a:r>
            <a:endParaRPr lang="en-GB" b="1" dirty="0">
              <a:solidFill>
                <a:schemeClr val="tx2"/>
              </a:solidFill>
            </a:endParaRPr>
          </a:p>
          <a:p>
            <a:pPr>
              <a:buNone/>
            </a:pPr>
            <a:endParaRPr lang="en-GB" b="1" dirty="0" smtClean="0">
              <a:solidFill>
                <a:schemeClr val="tx2"/>
              </a:solidFill>
            </a:endParaRPr>
          </a:p>
          <a:p>
            <a:pPr>
              <a:buNone/>
            </a:pPr>
            <a:r>
              <a:rPr lang="en-GB" sz="2000" b="1" dirty="0" smtClean="0">
                <a:solidFill>
                  <a:schemeClr val="tx2"/>
                </a:solidFill>
              </a:rPr>
              <a:t>Source: WHO: World Report on Disability (Dec 2011) Updated (2017)</a:t>
            </a:r>
          </a:p>
        </p:txBody>
      </p:sp>
    </p:spTree>
    <p:extLst>
      <p:ext uri="{BB962C8B-B14F-4D97-AF65-F5344CB8AC3E}">
        <p14:creationId xmlns:p14="http://schemas.microsoft.com/office/powerpoint/2010/main" val="314934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Implications for mental health provision</a:t>
            </a:r>
            <a:endParaRPr lang="en-GB" b="1" dirty="0"/>
          </a:p>
        </p:txBody>
      </p:sp>
      <p:sp>
        <p:nvSpPr>
          <p:cNvPr id="3" name="Content Placeholder 2"/>
          <p:cNvSpPr>
            <a:spLocks noGrp="1"/>
          </p:cNvSpPr>
          <p:nvPr>
            <p:ph sz="quarter" idx="1"/>
          </p:nvPr>
        </p:nvSpPr>
        <p:spPr/>
        <p:txBody>
          <a:bodyPr>
            <a:normAutofit/>
          </a:bodyPr>
          <a:lstStyle/>
          <a:p>
            <a:endParaRPr lang="en-GB" dirty="0" smtClean="0">
              <a:solidFill>
                <a:schemeClr val="tx2"/>
              </a:solidFill>
            </a:endParaRPr>
          </a:p>
          <a:p>
            <a:r>
              <a:rPr lang="en-GB" b="1" dirty="0" smtClean="0">
                <a:solidFill>
                  <a:schemeClr val="tx2"/>
                </a:solidFill>
              </a:rPr>
              <a:t>Recent WHO recommendations on disability impact the training needs of counsellors and psychotherapists.</a:t>
            </a:r>
          </a:p>
          <a:p>
            <a:r>
              <a:rPr lang="en-GB" b="1" dirty="0" smtClean="0">
                <a:solidFill>
                  <a:schemeClr val="tx2"/>
                </a:solidFill>
              </a:rPr>
              <a:t>The ‘enabling environments’ agenda offers a route to developing training and clinical provision for future practitioners.</a:t>
            </a:r>
            <a:endParaRPr lang="en-GB" dirty="0"/>
          </a:p>
        </p:txBody>
      </p:sp>
    </p:spTree>
    <p:extLst>
      <p:ext uri="{BB962C8B-B14F-4D97-AF65-F5344CB8AC3E}">
        <p14:creationId xmlns:p14="http://schemas.microsoft.com/office/powerpoint/2010/main" val="1988330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Student views about disability training</a:t>
            </a:r>
            <a:endParaRPr lang="en-GB" b="1" dirty="0"/>
          </a:p>
        </p:txBody>
      </p:sp>
      <p:sp>
        <p:nvSpPr>
          <p:cNvPr id="3" name="Content Placeholder 2"/>
          <p:cNvSpPr>
            <a:spLocks noGrp="1"/>
          </p:cNvSpPr>
          <p:nvPr>
            <p:ph sz="quarter" idx="1"/>
          </p:nvPr>
        </p:nvSpPr>
        <p:spPr/>
        <p:txBody>
          <a:bodyPr>
            <a:normAutofit lnSpcReduction="10000"/>
          </a:bodyPr>
          <a:lstStyle/>
          <a:p>
            <a:r>
              <a:rPr lang="en-GB" b="1" dirty="0" smtClean="0">
                <a:solidFill>
                  <a:schemeClr val="tx2"/>
                </a:solidFill>
              </a:rPr>
              <a:t>Results from my 2015 online survey (N=100) highlights the following evidence:</a:t>
            </a:r>
          </a:p>
          <a:p>
            <a:pPr lvl="1"/>
            <a:r>
              <a:rPr lang="en-GB" b="1" dirty="0" smtClean="0">
                <a:solidFill>
                  <a:schemeClr val="tx2"/>
                </a:solidFill>
              </a:rPr>
              <a:t>The need to provide clarity in levels of support to be provided for disabled students ab initio</a:t>
            </a:r>
          </a:p>
          <a:p>
            <a:pPr lvl="1"/>
            <a:r>
              <a:rPr lang="en-GB" b="1" dirty="0" smtClean="0">
                <a:solidFill>
                  <a:schemeClr val="tx2"/>
                </a:solidFill>
              </a:rPr>
              <a:t>Assessment processes can at times cause a delay in the provision of appropriate levels of  support</a:t>
            </a:r>
          </a:p>
          <a:p>
            <a:pPr lvl="1"/>
            <a:r>
              <a:rPr lang="en-GB" b="1" dirty="0" smtClean="0">
                <a:solidFill>
                  <a:schemeClr val="tx2"/>
                </a:solidFill>
              </a:rPr>
              <a:t>Diagnostic terminology can impact the student’s self-confidence and affect student levels of performance</a:t>
            </a:r>
          </a:p>
          <a:p>
            <a:pPr lvl="1"/>
            <a:r>
              <a:rPr lang="en-GB" b="1" dirty="0" smtClean="0">
                <a:solidFill>
                  <a:schemeClr val="tx2"/>
                </a:solidFill>
              </a:rPr>
              <a:t>The increasing reliance on e-learning can be a barrier for some students particularly mature students</a:t>
            </a:r>
          </a:p>
          <a:p>
            <a:pPr lvl="1"/>
            <a:r>
              <a:rPr lang="en-GB" b="1" dirty="0" smtClean="0">
                <a:solidFill>
                  <a:schemeClr val="tx2"/>
                </a:solidFill>
              </a:rPr>
              <a:t>Pastoral support on a 1-1 basis is seen to be lacking given the growth in student cohort size.</a:t>
            </a:r>
          </a:p>
          <a:p>
            <a:pPr lvl="1"/>
            <a:endParaRPr lang="en-GB" dirty="0"/>
          </a:p>
        </p:txBody>
      </p:sp>
    </p:spTree>
    <p:extLst>
      <p:ext uri="{BB962C8B-B14F-4D97-AF65-F5344CB8AC3E}">
        <p14:creationId xmlns:p14="http://schemas.microsoft.com/office/powerpoint/2010/main" val="3506918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Implications for practice</a:t>
            </a:r>
            <a:endParaRPr lang="en-GB" b="1" dirty="0"/>
          </a:p>
        </p:txBody>
      </p:sp>
      <p:sp>
        <p:nvSpPr>
          <p:cNvPr id="3" name="Content Placeholder 2"/>
          <p:cNvSpPr>
            <a:spLocks noGrp="1"/>
          </p:cNvSpPr>
          <p:nvPr>
            <p:ph sz="quarter" idx="1"/>
          </p:nvPr>
        </p:nvSpPr>
        <p:spPr/>
        <p:txBody>
          <a:bodyPr>
            <a:normAutofit fontScale="85000" lnSpcReduction="10000"/>
          </a:bodyPr>
          <a:lstStyle/>
          <a:p>
            <a:r>
              <a:rPr lang="en-GB" b="1" dirty="0" smtClean="0">
                <a:solidFill>
                  <a:schemeClr val="tx2"/>
                </a:solidFill>
              </a:rPr>
              <a:t>The increased use of cognitive-behavioural models in mental health interventions over the past decade</a:t>
            </a:r>
          </a:p>
          <a:p>
            <a:r>
              <a:rPr lang="en-GB" b="1" dirty="0" smtClean="0">
                <a:solidFill>
                  <a:schemeClr val="tx2"/>
                </a:solidFill>
              </a:rPr>
              <a:t>Evidence based studies have highlighted specific themes which impact people with disabilities:</a:t>
            </a:r>
          </a:p>
          <a:p>
            <a:pPr lvl="1"/>
            <a:r>
              <a:rPr lang="en-GB" b="1" dirty="0" smtClean="0">
                <a:solidFill>
                  <a:schemeClr val="tx2"/>
                </a:solidFill>
              </a:rPr>
              <a:t>Questions of engagement and efficacy of the cognitive aspects of CBT practice for this population (Taylor et al 2008)</a:t>
            </a:r>
          </a:p>
          <a:p>
            <a:pPr lvl="1"/>
            <a:r>
              <a:rPr lang="en-GB" b="1" dirty="0" smtClean="0">
                <a:solidFill>
                  <a:schemeClr val="tx2"/>
                </a:solidFill>
              </a:rPr>
              <a:t>Service models and forms of delivery (Helbig &amp; Hoyer 2008)</a:t>
            </a:r>
          </a:p>
          <a:p>
            <a:pPr lvl="1"/>
            <a:r>
              <a:rPr lang="en-GB" b="1" dirty="0" smtClean="0">
                <a:solidFill>
                  <a:schemeClr val="tx2"/>
                </a:solidFill>
              </a:rPr>
              <a:t>Access to services – increased use and reliance on e-</a:t>
            </a:r>
            <a:r>
              <a:rPr lang="en-GB" b="1" dirty="0" err="1" smtClean="0">
                <a:solidFill>
                  <a:schemeClr val="tx2"/>
                </a:solidFill>
              </a:rPr>
              <a:t>cbt</a:t>
            </a:r>
            <a:r>
              <a:rPr lang="en-GB" b="1" dirty="0" smtClean="0">
                <a:solidFill>
                  <a:schemeClr val="tx2"/>
                </a:solidFill>
              </a:rPr>
              <a:t> and t-</a:t>
            </a:r>
            <a:r>
              <a:rPr lang="en-GB" b="1" dirty="0" err="1" smtClean="0">
                <a:solidFill>
                  <a:schemeClr val="tx2"/>
                </a:solidFill>
              </a:rPr>
              <a:t>cbt</a:t>
            </a:r>
            <a:endParaRPr lang="en-GB" b="1" dirty="0" smtClean="0">
              <a:solidFill>
                <a:schemeClr val="tx2"/>
              </a:solidFill>
            </a:endParaRPr>
          </a:p>
          <a:p>
            <a:r>
              <a:rPr lang="en-GB" b="1" dirty="0" smtClean="0">
                <a:solidFill>
                  <a:schemeClr val="tx2"/>
                </a:solidFill>
              </a:rPr>
              <a:t>Existing barriers to accessibility and consider aspects of ethical and effective practice in response to recent World Health Organisation recommendations on disability provision.</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Developing enabling environments </a:t>
            </a:r>
            <a:endParaRPr lang="en-GB" b="1" dirty="0"/>
          </a:p>
        </p:txBody>
      </p:sp>
      <p:sp>
        <p:nvSpPr>
          <p:cNvPr id="3" name="Content Placeholder 2"/>
          <p:cNvSpPr>
            <a:spLocks noGrp="1"/>
          </p:cNvSpPr>
          <p:nvPr>
            <p:ph sz="quarter" idx="1"/>
          </p:nvPr>
        </p:nvSpPr>
        <p:spPr/>
        <p:txBody>
          <a:bodyPr>
            <a:normAutofit fontScale="92500" lnSpcReduction="10000"/>
          </a:bodyPr>
          <a:lstStyle/>
          <a:p>
            <a:r>
              <a:rPr lang="en-GB" b="1" dirty="0" smtClean="0">
                <a:solidFill>
                  <a:schemeClr val="tx2"/>
                </a:solidFill>
              </a:rPr>
              <a:t>Developing the ‘enabling environments’ theme (Johnson &amp; Haigh 2011) within a mental health context within Europe.</a:t>
            </a:r>
          </a:p>
          <a:p>
            <a:r>
              <a:rPr lang="en-GB" b="1" dirty="0" smtClean="0">
                <a:solidFill>
                  <a:schemeClr val="tx2"/>
                </a:solidFill>
              </a:rPr>
              <a:t>Consider service user experiences of barriers to social inclusion and service user autonomy (inclusive perception)</a:t>
            </a:r>
          </a:p>
          <a:p>
            <a:r>
              <a:rPr lang="en-GB" b="1" dirty="0" smtClean="0">
                <a:solidFill>
                  <a:schemeClr val="tx2"/>
                </a:solidFill>
              </a:rPr>
              <a:t>Consider the impact of the use of diagnostic terminology when working with disabled clients</a:t>
            </a:r>
          </a:p>
          <a:p>
            <a:r>
              <a:rPr lang="en-GB" b="1" dirty="0" smtClean="0">
                <a:solidFill>
                  <a:schemeClr val="tx2"/>
                </a:solidFill>
              </a:rPr>
              <a:t>Consider the efficacy and appropriateness of short-term interventions for this population</a:t>
            </a:r>
          </a:p>
          <a:p>
            <a:r>
              <a:rPr lang="en-GB" b="1" dirty="0" smtClean="0">
                <a:solidFill>
                  <a:schemeClr val="tx2"/>
                </a:solidFill>
              </a:rPr>
              <a:t>Develop mental health provision which has ‘inclusiveness’ as a core value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Service considerations</a:t>
            </a:r>
            <a:endParaRPr lang="en-GB" b="1" dirty="0"/>
          </a:p>
        </p:txBody>
      </p:sp>
      <p:sp>
        <p:nvSpPr>
          <p:cNvPr id="3" name="Content Placeholder 2"/>
          <p:cNvSpPr>
            <a:spLocks noGrp="1"/>
          </p:cNvSpPr>
          <p:nvPr>
            <p:ph sz="quarter" idx="1"/>
          </p:nvPr>
        </p:nvSpPr>
        <p:spPr/>
        <p:txBody>
          <a:bodyPr>
            <a:normAutofit fontScale="92500" lnSpcReduction="20000"/>
          </a:bodyPr>
          <a:lstStyle/>
          <a:p>
            <a:r>
              <a:rPr lang="en-GB" b="1" dirty="0" smtClean="0">
                <a:solidFill>
                  <a:schemeClr val="tx2"/>
                </a:solidFill>
              </a:rPr>
              <a:t>Considering ways in which autonomy and social inclusion can be developed for people with disabilities</a:t>
            </a:r>
          </a:p>
          <a:p>
            <a:r>
              <a:rPr lang="en-GB" b="1" dirty="0" smtClean="0">
                <a:solidFill>
                  <a:schemeClr val="tx2"/>
                </a:solidFill>
              </a:rPr>
              <a:t>How can service delivery develop to promote independence and personal responsibility for these service users?</a:t>
            </a:r>
          </a:p>
          <a:p>
            <a:r>
              <a:rPr lang="en-GB" b="1" dirty="0" smtClean="0">
                <a:solidFill>
                  <a:schemeClr val="tx2"/>
                </a:solidFill>
              </a:rPr>
              <a:t>The mode of delivery – and specifically the time frame – may not offer the most appropriate response for certain groups e.g. Service Users with impaired cognitive ability and difficulties with information recall may require longer support arrangements.</a:t>
            </a:r>
          </a:p>
          <a:p>
            <a:r>
              <a:rPr lang="en-GB" b="1" dirty="0" smtClean="0">
                <a:solidFill>
                  <a:schemeClr val="tx2"/>
                </a:solidFill>
              </a:rPr>
              <a:t>For some Service Users, especially those experiencing isolation because of their disability, there is some evidence that a relational approach may be more beneficial in mental health service provision</a:t>
            </a:r>
            <a:r>
              <a:rPr lang="en-GB" dirty="0" smtClean="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TotalTime>
  <Words>845</Words>
  <Application>Microsoft Office PowerPoint</Application>
  <PresentationFormat>On-screen Show (4:3)</PresentationFormat>
  <Paragraphs>79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Developing enabling environments in professional practice  </vt:lpstr>
      <vt:lpstr>Context</vt:lpstr>
      <vt:lpstr>World Health Organisation – facts on disability</vt:lpstr>
      <vt:lpstr>World Health Organisation Recommendations</vt:lpstr>
      <vt:lpstr>Implications for mental health provision</vt:lpstr>
      <vt:lpstr>Student views about disability training</vt:lpstr>
      <vt:lpstr>Implications for practice</vt:lpstr>
      <vt:lpstr>Developing enabling environments </vt:lpstr>
      <vt:lpstr>Service considerations</vt:lpstr>
      <vt:lpstr>Recommendations</vt:lpstr>
      <vt:lpstr>Resources</vt:lpstr>
      <vt:lpstr>You can review my research on the following link: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inclusive environments in mental health provision for people with disabilities.</dc:title>
  <dc:creator>Graham</dc:creator>
  <cp:lastModifiedBy>zen saipaia</cp:lastModifiedBy>
  <cp:revision>45</cp:revision>
  <dcterms:created xsi:type="dcterms:W3CDTF">2012-03-09T11:04:10Z</dcterms:created>
  <dcterms:modified xsi:type="dcterms:W3CDTF">2018-01-17T15:51:16Z</dcterms:modified>
</cp:coreProperties>
</file>